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47"/>
  </p:notesMasterIdLst>
  <p:sldIdLst>
    <p:sldId id="256" r:id="rId2"/>
    <p:sldId id="290" r:id="rId3"/>
    <p:sldId id="299" r:id="rId4"/>
    <p:sldId id="291" r:id="rId5"/>
    <p:sldId id="294" r:id="rId6"/>
    <p:sldId id="289" r:id="rId7"/>
    <p:sldId id="257" r:id="rId8"/>
    <p:sldId id="295" r:id="rId9"/>
    <p:sldId id="313" r:id="rId10"/>
    <p:sldId id="300" r:id="rId11"/>
    <p:sldId id="258" r:id="rId12"/>
    <p:sldId id="259" r:id="rId13"/>
    <p:sldId id="309" r:id="rId14"/>
    <p:sldId id="296" r:id="rId15"/>
    <p:sldId id="260" r:id="rId16"/>
    <p:sldId id="261" r:id="rId17"/>
    <p:sldId id="311" r:id="rId18"/>
    <p:sldId id="297" r:id="rId19"/>
    <p:sldId id="298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310" r:id="rId36"/>
    <p:sldId id="277" r:id="rId37"/>
    <p:sldId id="312" r:id="rId38"/>
    <p:sldId id="278" r:id="rId39"/>
    <p:sldId id="301" r:id="rId40"/>
    <p:sldId id="302" r:id="rId41"/>
    <p:sldId id="303" r:id="rId42"/>
    <p:sldId id="304" r:id="rId43"/>
    <p:sldId id="305" r:id="rId44"/>
    <p:sldId id="306" r:id="rId45"/>
    <p:sldId id="307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9900"/>
    <a:srgbClr val="CC0000"/>
    <a:srgbClr val="FF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64" autoAdjust="0"/>
  </p:normalViewPr>
  <p:slideViewPr>
    <p:cSldViewPr snapToGrid="0">
      <p:cViewPr>
        <p:scale>
          <a:sx n="60" d="100"/>
          <a:sy n="60" d="100"/>
        </p:scale>
        <p:origin x="-135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3AFA441-0605-4AEA-AC35-80FEC055F978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344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A21E2-231B-4A02-A836-0ECB92478F22}" type="slidenum">
              <a:rPr lang="sk-SK"/>
              <a:pPr/>
              <a:t>4</a:t>
            </a:fld>
            <a:endParaRPr lang="sk-SK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články: 	http://www.cs.brown.edu/~tor/</a:t>
            </a:r>
            <a:endParaRPr lang="en-US"/>
          </a:p>
          <a:p>
            <a:r>
              <a:rPr lang="sk-SK"/>
              <a:t>	http://citeseer.ist.psu.edu/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323ED-76C2-4AB4-A048-96B5672241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1F4F5F-990B-4529-B4E3-B43662D6902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E6E5DA-91DE-451F-BCC8-A6B80B9D532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9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B399F42-4D21-4C8C-BDF7-9D64E52B40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C607C8-7637-41D8-BE68-E75A158130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8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FA00B9-D961-4D96-AE84-343FBC54E4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0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A704B1-F1FA-4215-90A5-3599C58449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2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33192A-BF9E-4001-B9BF-1155D5AC172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2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128642-D7BA-4717-818C-778F6E8C0B0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9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DCD524-098B-4F90-B9B9-25DBA0C1DD3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3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F755D9-3D9B-4E8B-9EF2-9A1C801893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1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50774E-BB5B-4A98-A583-10C85D9DFE5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57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58D6B9-777E-4BD5-8076-85FC1CC4F4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D5CB87E3-1FAE-4BDE-8A6F-684B4FD4945E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ernekova@sccg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pg.netgraphics.sk/" TargetMode="External"/><Relationship Id="rId3" Type="http://schemas.openxmlformats.org/officeDocument/2006/relationships/hyperlink" Target="http://www.it.uu.se/edu/course/homepage/bild1/V04/links.html" TargetMode="External"/><Relationship Id="rId7" Type="http://schemas.openxmlformats.org/officeDocument/2006/relationships/hyperlink" Target="http://www-2.cs.cmu.edu/afs/cs/project/cil/ftp/html/v-pub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icaen.uiowa.edu/~dip/LECTURE/contents.html" TargetMode="External"/><Relationship Id="rId5" Type="http://schemas.openxmlformats.org/officeDocument/2006/relationships/hyperlink" Target="http://homepages.inf.ed.ac.uk/rbf/CVonline/CVentry.htm" TargetMode="External"/><Relationship Id="rId4" Type="http://schemas.openxmlformats.org/officeDocument/2006/relationships/hyperlink" Target="http://www.efg2.com/Lab/Library/ImageProcessing/index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3588" y="1119188"/>
            <a:ext cx="7772400" cy="1920875"/>
          </a:xfrm>
        </p:spPr>
        <p:txBody>
          <a:bodyPr/>
          <a:lstStyle/>
          <a:p>
            <a:r>
              <a:rPr lang="en-US"/>
              <a:t>S</a:t>
            </a:r>
            <a:r>
              <a:rPr lang="sk-SK"/>
              <a:t>pracovanie</a:t>
            </a:r>
            <a:r>
              <a:rPr lang="en-US"/>
              <a:t> farebn</a:t>
            </a:r>
            <a:r>
              <a:rPr lang="sk-SK"/>
              <a:t>ého obrazu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/>
              <a:t>Zuzana Černeková</a:t>
            </a:r>
          </a:p>
          <a:p>
            <a:r>
              <a:rPr lang="sk-SK">
                <a:hlinkClick r:id="rId2"/>
              </a:rPr>
              <a:t>cernekova</a:t>
            </a:r>
            <a:r>
              <a:rPr lang="en-US">
                <a:hlinkClick r:id="rId2"/>
              </a:rPr>
              <a:t>@sccg.sk</a:t>
            </a:r>
            <a:endParaRPr lang="en-US"/>
          </a:p>
          <a:p>
            <a:r>
              <a:rPr lang="sk-SK"/>
              <a:t>m</a:t>
            </a:r>
            <a:r>
              <a:rPr lang="en-US"/>
              <a:t>iestnos</a:t>
            </a:r>
            <a:r>
              <a:rPr lang="sk-SK"/>
              <a:t>ť </a:t>
            </a:r>
            <a:r>
              <a:rPr lang="en-US"/>
              <a:t>I3</a:t>
            </a:r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ffectLst/>
              </a:rPr>
              <a:t>Sylabus</a:t>
            </a:r>
          </a:p>
        </p:txBody>
      </p:sp>
      <p:sp>
        <p:nvSpPr>
          <p:cNvPr id="192517" name="Rectangle 5"/>
          <p:cNvSpPr>
            <a:spLocks noChangeArrowheads="1"/>
          </p:cNvSpPr>
          <p:nvPr/>
        </p:nvSpPr>
        <p:spPr bwMode="auto">
          <a:xfrm>
            <a:off x="455613" y="2075091"/>
            <a:ext cx="820261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65138" indent="-465138" eaLnBrk="1" hangingPunct="1"/>
            <a:r>
              <a:rPr lang="en-US" sz="2800" dirty="0" err="1">
                <a:latin typeface="Arial" charset="0"/>
              </a:rPr>
              <a:t>Kolorimetria</a:t>
            </a:r>
            <a:r>
              <a:rPr lang="en-US" sz="2800" dirty="0">
                <a:latin typeface="Arial" charset="0"/>
              </a:rPr>
              <a:t>, </a:t>
            </a:r>
            <a:r>
              <a:rPr lang="sk-SK" sz="2800" dirty="0">
                <a:latin typeface="Arial" charset="0"/>
              </a:rPr>
              <a:t>základné pojmy</a:t>
            </a:r>
            <a:endParaRPr lang="en-US" sz="2800" dirty="0">
              <a:latin typeface="Arial" charset="0"/>
            </a:endParaRPr>
          </a:p>
          <a:p>
            <a:pPr marL="465138" indent="-465138" eaLnBrk="1" hangingPunct="1"/>
            <a:r>
              <a:rPr lang="sk-SK" sz="2800" dirty="0">
                <a:latin typeface="Arial" charset="0"/>
              </a:rPr>
              <a:t>Systémy farieb a ich súvislosť</a:t>
            </a:r>
            <a:endParaRPr lang="en-US" sz="2800" dirty="0">
              <a:latin typeface="Arial" charset="0"/>
            </a:endParaRPr>
          </a:p>
          <a:p>
            <a:pPr marL="465138" indent="-465138" eaLnBrk="1" hangingPunct="1"/>
            <a:r>
              <a:rPr lang="sk-SK" sz="2800" dirty="0">
                <a:latin typeface="Arial" charset="0"/>
              </a:rPr>
              <a:t>Kvantovanie farieb, určovanie palety</a:t>
            </a:r>
            <a:endParaRPr lang="en-US" sz="2800" dirty="0">
              <a:latin typeface="Arial" charset="0"/>
            </a:endParaRPr>
          </a:p>
          <a:p>
            <a:pPr marL="465138" indent="-465138" eaLnBrk="1" hangingPunct="1"/>
            <a:r>
              <a:rPr lang="sk-SK" sz="2800" dirty="0">
                <a:latin typeface="Arial" charset="0"/>
              </a:rPr>
              <a:t>Farebná morfológia</a:t>
            </a:r>
            <a:endParaRPr lang="en-US" sz="2800" dirty="0">
              <a:latin typeface="Arial" charset="0"/>
            </a:endParaRPr>
          </a:p>
          <a:p>
            <a:pPr marL="465138" indent="-465138" eaLnBrk="1" hangingPunct="1"/>
            <a:r>
              <a:rPr lang="sk-SK" sz="2800" dirty="0">
                <a:latin typeface="Arial" charset="0"/>
              </a:rPr>
              <a:t>Hľadanie hrán</a:t>
            </a:r>
          </a:p>
          <a:p>
            <a:pPr marL="465138" indent="-465138" eaLnBrk="1" hangingPunct="1"/>
            <a:r>
              <a:rPr lang="sk-SK" sz="2800" dirty="0" smtClean="0">
                <a:latin typeface="Arial" charset="0"/>
              </a:rPr>
              <a:t>Segmentácia </a:t>
            </a:r>
            <a:r>
              <a:rPr lang="sk-SK" sz="2800" dirty="0">
                <a:latin typeface="Arial" charset="0"/>
              </a:rPr>
              <a:t>a úprava farebného obrazu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Požiadavky na hodnotenie</a:t>
            </a:r>
            <a:endParaRPr lang="en-US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</a:t>
            </a:r>
            <a:r>
              <a:rPr lang="en-US" dirty="0" err="1" smtClean="0"/>
              <a:t>bodov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cvi</a:t>
            </a:r>
            <a:r>
              <a:rPr lang="sk-SK" dirty="0" smtClean="0"/>
              <a:t>čeniach</a:t>
            </a:r>
          </a:p>
          <a:p>
            <a:pPr marL="900112" lvl="1" indent="0">
              <a:buNone/>
            </a:pPr>
            <a:r>
              <a:rPr lang="sk-SK" dirty="0" smtClean="0"/>
              <a:t>(20b z cvičení treba ku skúške)</a:t>
            </a:r>
            <a:endParaRPr lang="en-US" dirty="0"/>
          </a:p>
          <a:p>
            <a:r>
              <a:rPr lang="sk-SK" dirty="0" smtClean="0"/>
              <a:t>60 bodov</a:t>
            </a:r>
            <a:r>
              <a:rPr lang="en-US" dirty="0" smtClean="0"/>
              <a:t> </a:t>
            </a:r>
            <a:r>
              <a:rPr lang="sk-SK" dirty="0" smtClean="0"/>
              <a:t>na písomnej skúške</a:t>
            </a:r>
          </a:p>
          <a:p>
            <a:pPr marL="900112" lvl="1" indent="0">
              <a:buNone/>
            </a:pPr>
            <a:r>
              <a:rPr lang="sk-SK" dirty="0" smtClean="0"/>
              <a:t>(30b treba na úspešné absolvovanie skúšky)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596409"/>
              </p:ext>
            </p:extLst>
          </p:nvPr>
        </p:nvGraphicFramePr>
        <p:xfrm>
          <a:off x="2713705" y="3990017"/>
          <a:ext cx="2330244" cy="2194560"/>
        </p:xfrm>
        <a:graphic>
          <a:graphicData uri="http://schemas.openxmlformats.org/drawingml/2006/table">
            <a:tbl>
              <a:tblPr/>
              <a:tblGrid>
                <a:gridCol w="1032386"/>
                <a:gridCol w="1297858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body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známka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91 - 100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81 - 90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71 - 80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61 - 70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50 - 60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Užitočné linky</a:t>
            </a:r>
            <a:endParaRPr lang="en-US"/>
          </a:p>
        </p:txBody>
      </p:sp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417513" y="2252663"/>
            <a:ext cx="81216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000">
                <a:latin typeface="Arial" charset="0"/>
                <a:hlinkClick r:id="rId3"/>
              </a:rPr>
              <a:t>http://www.it.uu.se/edu/course/homepage/bild1/V04/links.html</a:t>
            </a:r>
            <a:endParaRPr lang="en-US" sz="2000">
              <a:latin typeface="Arial" charset="0"/>
            </a:endParaRPr>
          </a:p>
          <a:p>
            <a:pPr eaLnBrk="1" hangingPunct="1"/>
            <a:r>
              <a:rPr lang="sk-SK" sz="2000">
                <a:latin typeface="Arial" charset="0"/>
                <a:hlinkClick r:id="rId4"/>
              </a:rPr>
              <a:t>http://www.efg2.com/Lab/Library/ImageProcessing/index.html</a:t>
            </a:r>
            <a:endParaRPr lang="en-US" sz="2000">
              <a:latin typeface="Arial" charset="0"/>
            </a:endParaRPr>
          </a:p>
          <a:p>
            <a:pPr eaLnBrk="1" hangingPunct="1"/>
            <a:r>
              <a:rPr lang="sk-SK" sz="2000">
                <a:latin typeface="Arial" charset="0"/>
                <a:hlinkClick r:id="rId5"/>
              </a:rPr>
              <a:t>http://homepages.inf.ed.ac.uk/rbf/CVonline/CVentry.htm</a:t>
            </a:r>
            <a:endParaRPr lang="en-US" sz="2000">
              <a:latin typeface="Arial" charset="0"/>
            </a:endParaRPr>
          </a:p>
          <a:p>
            <a:pPr eaLnBrk="1" hangingPunct="1"/>
            <a:r>
              <a:rPr lang="sk-SK" sz="2000">
                <a:latin typeface="Arial" charset="0"/>
                <a:hlinkClick r:id="rId6"/>
              </a:rPr>
              <a:t>http://www.icaen.uiowa.edu/~dip/LECTURE/contents.html</a:t>
            </a:r>
            <a:endParaRPr lang="en-US" sz="2000">
              <a:latin typeface="Arial" charset="0"/>
            </a:endParaRPr>
          </a:p>
          <a:p>
            <a:pPr eaLnBrk="1" hangingPunct="1"/>
            <a:r>
              <a:rPr lang="sk-SK" sz="2000">
                <a:latin typeface="Arial" charset="0"/>
                <a:hlinkClick r:id="rId7"/>
              </a:rPr>
              <a:t>http://www-2.cs.cmu.edu/afs/cs/project/cil/ftp/html/v-pubs.html</a:t>
            </a:r>
            <a:endParaRPr lang="en-US" sz="2000">
              <a:latin typeface="Arial" charset="0"/>
            </a:endParaRPr>
          </a:p>
          <a:p>
            <a:pPr eaLnBrk="1" hangingPunct="1"/>
            <a:endParaRPr lang="en-US" sz="2000">
              <a:latin typeface="Arial" charset="0"/>
            </a:endParaRPr>
          </a:p>
          <a:p>
            <a:pPr eaLnBrk="1" hangingPunct="1"/>
            <a:r>
              <a:rPr lang="en-US" sz="2000">
                <a:latin typeface="Arial" charset="0"/>
              </a:rPr>
              <a:t>slovensky: </a:t>
            </a:r>
            <a:r>
              <a:rPr lang="sk-SK" sz="2000">
                <a:latin typeface="Arial" charset="0"/>
                <a:hlinkClick r:id="rId8"/>
              </a:rPr>
              <a:t>http://pg.netgraphics.sk/</a:t>
            </a:r>
            <a:endParaRPr lang="en-US" sz="2000">
              <a:latin typeface="Arial" charset="0"/>
            </a:endParaRPr>
          </a:p>
          <a:p>
            <a:pPr eaLnBrk="1" hangingPunct="1"/>
            <a:endParaRPr lang="en-US" sz="20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b="0"/>
              <a:t>Literatúra:</a:t>
            </a:r>
            <a:endParaRPr lang="en-US" b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0537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A. Koschan, M. Abidi: </a:t>
            </a:r>
            <a:r>
              <a:rPr lang="en-US" sz="2400" b="1"/>
              <a:t>Digital Color Image Processing, </a:t>
            </a:r>
            <a:r>
              <a:rPr lang="en-US" sz="2400"/>
              <a:t>Wiley&amp;sons 2008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/>
              <a:t>K. N. Plataniotis, A. N. Venetsanopoulos: </a:t>
            </a:r>
            <a:r>
              <a:rPr lang="sk-SK" sz="2400" b="1"/>
              <a:t>Color Image Processing and Applications</a:t>
            </a:r>
            <a:r>
              <a:rPr lang="sk-SK" sz="2400"/>
              <a:t>, Springer 2000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 b="1"/>
              <a:t>Digital Color Imaging Handbook</a:t>
            </a:r>
            <a:r>
              <a:rPr lang="sk-SK" sz="2400"/>
              <a:t>, Ed. Gaurav Sharma, CRC PRESS LLC, 2003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/>
              <a:t>R. Lukáč, K. N. Plataniotis: </a:t>
            </a:r>
            <a:r>
              <a:rPr lang="sk-SK" sz="2400" b="1"/>
              <a:t>Color Image Processing – Methods and Applications, </a:t>
            </a:r>
            <a:r>
              <a:rPr lang="sk-SK" sz="2400"/>
              <a:t>CRC Press 2007</a:t>
            </a:r>
            <a:endParaRPr lang="en-US" sz="2400"/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/>
              <a:t>Pavol Horňák: </a:t>
            </a:r>
            <a:r>
              <a:rPr lang="en-US" sz="2400" b="1"/>
              <a:t>Sveteln</a:t>
            </a:r>
            <a:r>
              <a:rPr lang="sk-SK" sz="2400" b="1"/>
              <a:t>á technika</a:t>
            </a:r>
            <a:r>
              <a:rPr lang="sk-SK" sz="2400"/>
              <a:t>, ALFA 1989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/>
              <a:t>William K. Pratt: </a:t>
            </a:r>
            <a:r>
              <a:rPr lang="sk-SK" sz="2400" b="1"/>
              <a:t>Digital Image Processing</a:t>
            </a:r>
            <a:r>
              <a:rPr lang="sk-SK" sz="2400"/>
              <a:t>: PIKS Inside, John Wiley &amp; Sons, Inc., 2001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sk-SK" sz="2400"/>
              <a:t>Gonzalez, C. R., Woods, E. R.: </a:t>
            </a:r>
            <a:r>
              <a:rPr lang="sk-SK" sz="2400" b="1"/>
              <a:t>Digital Image Processing</a:t>
            </a:r>
            <a:r>
              <a:rPr lang="sk-SK" sz="2400"/>
              <a:t>, Addison - Wesley, London, 1992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en-US" sz="5400"/>
          </a:p>
          <a:p>
            <a:pPr algn="ctr">
              <a:buFont typeface="Wingdings" pitchFamily="2" charset="2"/>
              <a:buNone/>
            </a:pPr>
            <a:r>
              <a:rPr lang="en-US" sz="5400"/>
              <a:t>Svetlo a farba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Svetlo a farba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92338"/>
          </a:xfrm>
        </p:spPr>
        <p:txBody>
          <a:bodyPr/>
          <a:lstStyle/>
          <a:p>
            <a:r>
              <a:rPr lang="sk-SK" sz="2800"/>
              <a:t>Elekromagnetické vlnenie</a:t>
            </a:r>
          </a:p>
          <a:p>
            <a:r>
              <a:rPr lang="sk-SK" sz="2800"/>
              <a:t>Svetlo – viditeľná časť spektra</a:t>
            </a:r>
          </a:p>
          <a:p>
            <a:r>
              <a:rPr lang="sk-SK" sz="2800"/>
              <a:t>Čisté farby zodpovedajú jednotlivým vlnovým dĺžkam</a:t>
            </a:r>
          </a:p>
        </p:txBody>
      </p:sp>
      <p:pic>
        <p:nvPicPr>
          <p:cNvPr id="125959" name="Picture 7" descr="lecture02_23_0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3138" y="3469659"/>
            <a:ext cx="4857750" cy="2922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548" y="3597868"/>
            <a:ext cx="32751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Farba</a:t>
            </a:r>
            <a:r>
              <a:rPr lang="en-GB" sz="24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objektu</a:t>
            </a:r>
            <a:r>
              <a:rPr lang="en-GB" sz="24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daná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spektrom dopadajúceho svetla a svetlom absorbovaným a/alebo 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odrazeným (vlastnosťami 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objektu)</a:t>
            </a:r>
            <a:endParaRPr lang="en-GB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63513"/>
            <a:ext cx="8229600" cy="866775"/>
          </a:xfrm>
        </p:spPr>
        <p:txBody>
          <a:bodyPr/>
          <a:lstStyle/>
          <a:p>
            <a:r>
              <a:rPr lang="sk-SK"/>
              <a:t>Zrak a videnie</a:t>
            </a:r>
            <a:endParaRPr lang="en-US"/>
          </a:p>
        </p:txBody>
      </p:sp>
      <p:grpSp>
        <p:nvGrpSpPr>
          <p:cNvPr id="393232" name="Group 16"/>
          <p:cNvGrpSpPr>
            <a:grpSpLocks/>
          </p:cNvGrpSpPr>
          <p:nvPr/>
        </p:nvGrpSpPr>
        <p:grpSpPr bwMode="auto">
          <a:xfrm>
            <a:off x="5186363" y="3614738"/>
            <a:ext cx="3571875" cy="3048000"/>
            <a:chOff x="902" y="166"/>
            <a:chExt cx="4298" cy="3590"/>
          </a:xfrm>
        </p:grpSpPr>
        <p:pic>
          <p:nvPicPr>
            <p:cNvPr id="393230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" y="166"/>
              <a:ext cx="4298" cy="35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3231" name="Oval 15"/>
            <p:cNvSpPr>
              <a:spLocks noChangeArrowheads="1"/>
            </p:cNvSpPr>
            <p:nvPr/>
          </p:nvSpPr>
          <p:spPr bwMode="auto">
            <a:xfrm>
              <a:off x="906" y="3531"/>
              <a:ext cx="117" cy="14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pic>
        <p:nvPicPr>
          <p:cNvPr id="393234" name="Picture 18" descr="eye_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1398588"/>
            <a:ext cx="3092450" cy="20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3237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1725613"/>
            <a:ext cx="35877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3238" name="Text Box 22"/>
          <p:cNvSpPr txBox="1">
            <a:spLocks noChangeArrowheads="1"/>
          </p:cNvSpPr>
          <p:nvPr/>
        </p:nvSpPr>
        <p:spPr bwMode="auto">
          <a:xfrm>
            <a:off x="244475" y="3352800"/>
            <a:ext cx="4616450" cy="313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5113" indent="-2651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5963" indent="-2587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sz="2400"/>
              <a:t>Na sietnici oka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Ty</a:t>
            </a:r>
            <a:r>
              <a:rPr lang="sk-SK" sz="2400"/>
              <a:t>činky – videnie za šera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k-SK" sz="2400"/>
              <a:t>Čapíky – farebné videnie</a:t>
            </a:r>
            <a:r>
              <a:rPr lang="sk-SK" sz="2800"/>
              <a:t> </a:t>
            </a:r>
          </a:p>
          <a:p>
            <a:pPr lvl="1">
              <a:spcBef>
                <a:spcPct val="30000"/>
              </a:spcBef>
            </a:pPr>
            <a:r>
              <a:rPr lang="sk-SK" sz="2000"/>
              <a:t>3 typy čapíkov citlivé na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000"/>
              <a:t>dlhé (L)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000"/>
              <a:t>stredné (M) a 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sk-SK" sz="2000"/>
              <a:t>krátke (S) vlny</a:t>
            </a: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Cones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retina</a:t>
            </a:r>
          </a:p>
          <a:p>
            <a:r>
              <a:rPr lang="en-US" dirty="0" smtClean="0"/>
              <a:t>LMS </a:t>
            </a:r>
            <a:r>
              <a:rPr lang="en-US" dirty="0"/>
              <a:t>40:20:1</a:t>
            </a:r>
          </a:p>
          <a:p>
            <a:r>
              <a:rPr lang="en-US" dirty="0" smtClean="0"/>
              <a:t>No </a:t>
            </a:r>
            <a:r>
              <a:rPr lang="en-US" dirty="0"/>
              <a:t>S (blue)</a:t>
            </a:r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retina center</a:t>
            </a:r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84" y="1625211"/>
            <a:ext cx="5600297" cy="506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862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77" y="179104"/>
            <a:ext cx="8229600" cy="830831"/>
          </a:xfrm>
        </p:spPr>
        <p:txBody>
          <a:bodyPr/>
          <a:lstStyle/>
          <a:p>
            <a:r>
              <a:rPr lang="sk-SK" dirty="0" smtClean="0"/>
              <a:t>Intenzita svetla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25439" y="958755"/>
            <a:ext cx="8229600" cy="5073555"/>
          </a:xfrm>
          <a:noFill/>
          <a:ln>
            <a:noFill/>
          </a:ln>
        </p:spPr>
        <p:txBody>
          <a:bodyPr/>
          <a:lstStyle/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Intenzita je vážená funkcia r, g, b hodnôt.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Ľudské oko nedáva všetkým komponentom r, g, b rovnaké váhy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intensity = 0.299*Red + 0.587*Green 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0.144*</a:t>
            </a:r>
            <a:r>
              <a:rPr lang="sk-SK" sz="2400" dirty="0" smtClean="0">
                <a:latin typeface="Arial" pitchFamily="34" charset="0"/>
                <a:cs typeface="Arial" pitchFamily="34" charset="0"/>
              </a:rPr>
              <a:t>Blue</a:t>
            </a:r>
          </a:p>
          <a:p>
            <a:pPr algn="ctr">
              <a:buFont typeface="Wingdings" pitchFamily="2" charset="2"/>
              <a:buNone/>
            </a:pP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Predpokladajme, že máme 3 zdroje svetla s rovnakou intenzitou ale rôznymi farbami červenou, zelenou a modrou</a:t>
            </a:r>
          </a:p>
          <a:p>
            <a:endParaRPr lang="sk-SK" sz="2400" dirty="0">
              <a:latin typeface="Arial" pitchFamily="34" charset="0"/>
              <a:cs typeface="Arial" pitchFamily="34" charset="0"/>
            </a:endParaRPr>
          </a:p>
          <a:p>
            <a:r>
              <a:rPr lang="sk-SK" sz="2400" dirty="0" smtClean="0">
                <a:latin typeface="Arial" pitchFamily="34" charset="0"/>
                <a:cs typeface="Arial" pitchFamily="34" charset="0"/>
              </a:rPr>
              <a:t>Zelena sa bude zdať najsvetlejšia, potom červená a modrá</a:t>
            </a: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14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/>
              <a:t>Popis farby</a:t>
            </a:r>
            <a:br>
              <a:rPr lang="sk-SK" sz="4000"/>
            </a:br>
            <a:endParaRPr lang="sk-SK" sz="4000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55580"/>
            <a:ext cx="1752600" cy="688975"/>
          </a:xfrm>
        </p:spPr>
        <p:txBody>
          <a:bodyPr/>
          <a:lstStyle/>
          <a:p>
            <a:r>
              <a:rPr lang="sk-SK" sz="2800" dirty="0"/>
              <a:t>Trojica </a:t>
            </a:r>
          </a:p>
          <a:p>
            <a:endParaRPr lang="sk-SK" sz="2800" dirty="0"/>
          </a:p>
          <a:p>
            <a:endParaRPr lang="sk-SK" sz="2800" dirty="0"/>
          </a:p>
        </p:txBody>
      </p:sp>
      <p:pic>
        <p:nvPicPr>
          <p:cNvPr id="128008" name="Picture 8" descr="hu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1887" y="1531960"/>
            <a:ext cx="4951413" cy="619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212461" y="1572961"/>
            <a:ext cx="19561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Hue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odtieň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1295399" y="2218895"/>
            <a:ext cx="758929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2" eaLnBrk="1" hangingPunct="1"/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 priemere dokáže ľudské oko rozpoznať 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~200 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rôznych odtieňov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212461" y="5233830"/>
            <a:ext cx="6705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Luminance (brightness)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jas, intenzita</a:t>
            </a:r>
          </a:p>
        </p:txBody>
      </p:sp>
      <p:grpSp>
        <p:nvGrpSpPr>
          <p:cNvPr id="128017" name="Group 17"/>
          <p:cNvGrpSpPr>
            <a:grpSpLocks/>
          </p:cNvGrpSpPr>
          <p:nvPr/>
        </p:nvGrpSpPr>
        <p:grpSpPr bwMode="auto">
          <a:xfrm>
            <a:off x="3721312" y="5599354"/>
            <a:ext cx="4953000" cy="1042987"/>
            <a:chOff x="1536" y="3381"/>
            <a:chExt cx="3120" cy="657"/>
          </a:xfrm>
        </p:grpSpPr>
        <p:pic>
          <p:nvPicPr>
            <p:cNvPr id="128010" name="Picture 10" descr="lightnes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3648"/>
              <a:ext cx="312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5" name="Rectangle 15"/>
            <p:cNvSpPr>
              <a:spLocks noChangeArrowheads="1"/>
            </p:cNvSpPr>
            <p:nvPr/>
          </p:nvSpPr>
          <p:spPr bwMode="auto">
            <a:xfrm>
              <a:off x="1566" y="3381"/>
              <a:ext cx="304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100%         </a:t>
              </a:r>
              <a:r>
                <a:rPr lang="sk-SK" sz="24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</a:t>
              </a:r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50%        </a:t>
              </a:r>
              <a:r>
                <a:rPr lang="sk-SK" sz="24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</a:t>
              </a:r>
              <a:r>
                <a:rPr lang="sk-SK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0%</a:t>
              </a:r>
              <a:endPara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28018" name="Group 18"/>
          <p:cNvGrpSpPr>
            <a:grpSpLocks/>
          </p:cNvGrpSpPr>
          <p:nvPr/>
        </p:nvGrpSpPr>
        <p:grpSpPr bwMode="auto">
          <a:xfrm>
            <a:off x="3565261" y="2844106"/>
            <a:ext cx="5102804" cy="1030290"/>
            <a:chOff x="1536" y="2431"/>
            <a:chExt cx="3120" cy="649"/>
          </a:xfrm>
        </p:grpSpPr>
        <p:pic>
          <p:nvPicPr>
            <p:cNvPr id="128019" name="Picture 19" descr="saturati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2688"/>
              <a:ext cx="312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20" name="Rectangle 20"/>
            <p:cNvSpPr>
              <a:spLocks noChangeArrowheads="1"/>
            </p:cNvSpPr>
            <p:nvPr/>
          </p:nvSpPr>
          <p:spPr bwMode="auto">
            <a:xfrm>
              <a:off x="1561" y="2431"/>
              <a:ext cx="305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100%      </a:t>
              </a:r>
              <a:r>
                <a:rPr lang="sk-SK" sz="20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     </a:t>
              </a: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50%          </a:t>
              </a:r>
              <a:r>
                <a:rPr lang="sk-SK" sz="2000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            </a:t>
              </a: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0%</a:t>
              </a:r>
              <a:endPara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461" y="3235169"/>
            <a:ext cx="30075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sk-SK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Saturation = sýtosť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399" y="4356540"/>
            <a:ext cx="7684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sk-SK" sz="2400" b="1" dirty="0" smtClean="0">
                <a:solidFill>
                  <a:srgbClr val="FFC5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Ružová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má taký istý odtieň ako </a:t>
            </a:r>
            <a:r>
              <a:rPr lang="sk-SK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červená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ale je menej saturovaná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1311" y="3933207"/>
            <a:ext cx="4052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(pastelové farby  ...   nenasýtené)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234950" y="2995613"/>
            <a:ext cx="39560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buFont typeface="Times New Roman" pitchFamily="18" charset="0"/>
              <a:buNone/>
              <a:tabLst>
                <a:tab pos="457200" algn="l"/>
              </a:tabLst>
            </a:pPr>
            <a:r>
              <a:rPr lang="sk-SK" sz="2800">
                <a:latin typeface="Arial" charset="0"/>
              </a:rPr>
              <a:t>pomocou dominantnej vlnovej dĺžky</a:t>
            </a:r>
          </a:p>
        </p:txBody>
      </p:sp>
      <p:pic>
        <p:nvPicPr>
          <p:cNvPr id="130054" name="Picture 6" descr="lecture02_28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517900"/>
            <a:ext cx="4367213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268288" y="4275138"/>
            <a:ext cx="36385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Odtieň je určený vlnovou dĺžkou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Ak A=D </a:t>
            </a:r>
            <a:r>
              <a:rPr lang="sk-SK" sz="2800">
                <a:latin typeface="Arial" charset="0"/>
                <a:sym typeface="Symbol" pitchFamily="18" charset="2"/>
              </a:rPr>
              <a:t></a:t>
            </a:r>
            <a:r>
              <a:rPr lang="sk-SK" sz="2800">
                <a:latin typeface="Arial" charset="0"/>
              </a:rPr>
              <a:t> bezfarebné svetlo</a:t>
            </a:r>
          </a:p>
        </p:txBody>
      </p:sp>
      <p:pic>
        <p:nvPicPr>
          <p:cNvPr id="130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1100138"/>
            <a:ext cx="4038600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058" name="Rectangle 10"/>
          <p:cNvSpPr>
            <a:spLocks noGrp="1" noChangeArrowheads="1"/>
          </p:cNvSpPr>
          <p:nvPr>
            <p:ph type="title"/>
          </p:nvPr>
        </p:nvSpPr>
        <p:spPr>
          <a:xfrm>
            <a:off x="138113" y="274638"/>
            <a:ext cx="8824912" cy="989012"/>
          </a:xfrm>
          <a:noFill/>
          <a:ln/>
        </p:spPr>
        <p:txBody>
          <a:bodyPr/>
          <a:lstStyle/>
          <a:p>
            <a:r>
              <a:rPr lang="sk-SK"/>
              <a:t>Spectral density functions</a:t>
            </a:r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412750" y="1620838"/>
            <a:ext cx="42306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Spektrograf</a:t>
            </a:r>
          </a:p>
          <a:p>
            <a:r>
              <a:rPr lang="en-US" sz="2800">
                <a:latin typeface="Arial" charset="0"/>
              </a:rPr>
              <a:t>s</a:t>
            </a:r>
            <a:r>
              <a:rPr lang="sk-SK" sz="2800">
                <a:latin typeface="Arial" charset="0"/>
              </a:rPr>
              <a:t>(</a:t>
            </a:r>
            <a:r>
              <a:rPr lang="sk-SK" sz="2800">
                <a:latin typeface="Arial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</a:rPr>
              <a:t>)</a:t>
            </a:r>
            <a:r>
              <a:rPr lang="en-US" sz="2800">
                <a:latin typeface="Arial" charset="0"/>
              </a:rPr>
              <a:t> – spektr</a:t>
            </a:r>
            <a:r>
              <a:rPr lang="sk-SK" sz="2800">
                <a:latin typeface="Arial" charset="0"/>
              </a:rPr>
              <a:t>álna krivka</a:t>
            </a:r>
            <a:endParaRPr lang="en-US" sz="28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91153"/>
            <a:ext cx="5877636" cy="974725"/>
          </a:xfrm>
        </p:spPr>
        <p:txBody>
          <a:bodyPr/>
          <a:lstStyle/>
          <a:p>
            <a:pPr algn="l"/>
            <a:r>
              <a:rPr lang="en-US" sz="3200" dirty="0" smtClean="0"/>
              <a:t>Pre</a:t>
            </a:r>
            <a:r>
              <a:rPr lang="sk-SK" sz="3200" dirty="0" smtClean="0"/>
              <a:t>čo sú rastliny zelené?</a:t>
            </a:r>
            <a:endParaRPr lang="en-US" sz="3200" dirty="0" smtClean="0"/>
          </a:p>
        </p:txBody>
      </p:sp>
      <p:sp>
        <p:nvSpPr>
          <p:cNvPr id="798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6950" y="1814512"/>
            <a:ext cx="3910084" cy="4295775"/>
          </a:xfrm>
        </p:spPr>
        <p:txBody>
          <a:bodyPr/>
          <a:lstStyle/>
          <a:p>
            <a:r>
              <a:rPr lang="sk-SK" sz="2400" dirty="0" smtClean="0"/>
              <a:t>Rastliny absorbujú energiu zo svetla a premieňajú ju na chemickú energiu vo forme cukrov </a:t>
            </a:r>
          </a:p>
          <a:p>
            <a:r>
              <a:rPr lang="en-US" sz="2400" b="1" dirty="0" err="1" smtClean="0">
                <a:solidFill>
                  <a:srgbClr val="FFC000"/>
                </a:solidFill>
              </a:rPr>
              <a:t>Chloro</a:t>
            </a:r>
            <a:r>
              <a:rPr lang="sk-SK" sz="2400" b="1" dirty="0" smtClean="0">
                <a:solidFill>
                  <a:srgbClr val="FFC000"/>
                </a:solidFill>
              </a:rPr>
              <a:t>fyl</a:t>
            </a:r>
            <a:r>
              <a:rPr lang="en-US" sz="2400" dirty="0" smtClean="0"/>
              <a:t> </a:t>
            </a:r>
            <a:r>
              <a:rPr lang="sk-SK" sz="2400" dirty="0" smtClean="0"/>
              <a:t>je doležitý v tomto procese. Absorbuje vlnové dĺžky zodpovedajúce </a:t>
            </a:r>
            <a:r>
              <a:rPr lang="sk-SK" sz="2400" b="1" dirty="0" smtClean="0">
                <a:solidFill>
                  <a:srgbClr val="FFC000"/>
                </a:solidFill>
              </a:rPr>
              <a:t>modrej a červenej farbe</a:t>
            </a:r>
            <a:endParaRPr lang="en-US" sz="2400" b="1" dirty="0" smtClean="0">
              <a:solidFill>
                <a:srgbClr val="FFC000"/>
              </a:solidFill>
            </a:endParaRPr>
          </a:p>
        </p:txBody>
      </p:sp>
      <p:pic>
        <p:nvPicPr>
          <p:cNvPr id="7987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2" b="3030"/>
          <a:stretch>
            <a:fillRect/>
          </a:stretch>
        </p:blipFill>
        <p:spPr bwMode="auto">
          <a:xfrm>
            <a:off x="4067033" y="1143000"/>
            <a:ext cx="5076967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11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79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2273300"/>
            <a:ext cx="5743575" cy="3241675"/>
          </a:xfrm>
        </p:spPr>
      </p:pic>
      <p:sp>
        <p:nvSpPr>
          <p:cNvPr id="3942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sk-SK"/>
              <a:t>Metamer</a:t>
            </a:r>
          </a:p>
        </p:txBody>
      </p:sp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236538" y="5962650"/>
            <a:ext cx="890746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k-SK" sz="2000" dirty="0">
                <a:latin typeface="Arial" charset="0"/>
              </a:rPr>
              <a:t>http://www.cs.brown.edu/exploratories/freeSoftware/home.html</a:t>
            </a:r>
          </a:p>
        </p:txBody>
      </p:sp>
      <p:sp>
        <p:nvSpPr>
          <p:cNvPr id="394246" name="Text Box 6"/>
          <p:cNvSpPr txBox="1">
            <a:spLocks noChangeArrowheads="1"/>
          </p:cNvSpPr>
          <p:nvPr/>
        </p:nvSpPr>
        <p:spPr bwMode="auto">
          <a:xfrm>
            <a:off x="892175" y="1441450"/>
            <a:ext cx="7405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k-SK" sz="2400"/>
              <a:t>Spektrálne rôzne</a:t>
            </a:r>
            <a:r>
              <a:rPr lang="en-US" sz="2400"/>
              <a:t> farby ale</a:t>
            </a:r>
            <a:r>
              <a:rPr lang="sk-SK" sz="2400"/>
              <a:t> ľudským okom nerozlíšiteľné </a:t>
            </a:r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Color matching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579438" y="1704975"/>
            <a:ext cx="7924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Priame určovanie</a:t>
            </a:r>
            <a:r>
              <a:rPr lang="en-US" sz="2800">
                <a:latin typeface="Arial" charset="0"/>
              </a:rPr>
              <a:t> </a:t>
            </a:r>
            <a:r>
              <a:rPr lang="sk-SK" sz="2800">
                <a:latin typeface="Arial" charset="0"/>
              </a:rPr>
              <a:t>hodnôt H, S, L je nevhodné pre „color matching“ = určovanie rovnakých farebných vnemov</a:t>
            </a: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3582988" y="5570538"/>
            <a:ext cx="5075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Porovnávanie s atlasom farieb </a:t>
            </a:r>
          </a:p>
        </p:txBody>
      </p:sp>
      <p:sp>
        <p:nvSpPr>
          <p:cNvPr id="132103" name="Oval 7"/>
          <p:cNvSpPr>
            <a:spLocks noChangeArrowheads="1"/>
          </p:cNvSpPr>
          <p:nvPr/>
        </p:nvSpPr>
        <p:spPr bwMode="auto">
          <a:xfrm>
            <a:off x="4779963" y="3095625"/>
            <a:ext cx="1652587" cy="977900"/>
          </a:xfrm>
          <a:prstGeom prst="ellipse">
            <a:avLst/>
          </a:prstGeom>
          <a:solidFill>
            <a:srgbClr val="94C60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2104" name="Picture 8" descr="lecture02_23_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3" t="11516" r="12222" b="71320"/>
          <a:stretch>
            <a:fillRect/>
          </a:stretch>
        </p:blipFill>
        <p:spPr bwMode="auto">
          <a:xfrm>
            <a:off x="4495800" y="2794000"/>
            <a:ext cx="355758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6" name="Rectangle 10"/>
          <p:cNvSpPr>
            <a:spLocks noChangeArrowheads="1"/>
          </p:cNvSpPr>
          <p:nvPr/>
        </p:nvSpPr>
        <p:spPr bwMode="auto">
          <a:xfrm>
            <a:off x="763588" y="4660900"/>
            <a:ext cx="4600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Potrebujeme iný popis farby</a:t>
            </a:r>
            <a:endParaRPr lang="en-US" sz="2800">
              <a:latin typeface="Arial" charset="0"/>
            </a:endParaRPr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6500813" y="3570288"/>
            <a:ext cx="2519362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charset="0"/>
              </a:rPr>
              <a:t>H 54</a:t>
            </a:r>
          </a:p>
          <a:p>
            <a:pPr eaLnBrk="1" hangingPunct="1"/>
            <a:r>
              <a:rPr lang="en-US" sz="2800">
                <a:latin typeface="Arial" charset="0"/>
              </a:rPr>
              <a:t>S 240  /255</a:t>
            </a:r>
          </a:p>
          <a:p>
            <a:pPr eaLnBrk="1" hangingPunct="1"/>
            <a:r>
              <a:rPr lang="en-US" sz="2800">
                <a:latin typeface="Arial" charset="0"/>
              </a:rPr>
              <a:t>L 102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/>
      <p:bldP spid="132103" grpId="0" animBg="1"/>
      <p:bldP spid="132106" grpId="0"/>
      <p:bldP spid="1321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51680" y="150125"/>
            <a:ext cx="3964674" cy="928048"/>
          </a:xfrm>
        </p:spPr>
        <p:txBody>
          <a:bodyPr/>
          <a:lstStyle/>
          <a:p>
            <a:r>
              <a:rPr lang="sk-SK" dirty="0"/>
              <a:t>Munsellov atlas</a:t>
            </a:r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 r="9363"/>
          <a:stretch>
            <a:fillRect/>
          </a:stretch>
        </p:blipFill>
        <p:spPr bwMode="auto">
          <a:xfrm>
            <a:off x="6092989" y="423081"/>
            <a:ext cx="2573338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t="27385" r="16904" b="2458"/>
          <a:stretch/>
        </p:blipFill>
        <p:spPr bwMode="auto">
          <a:xfrm>
            <a:off x="4904352" y="3439236"/>
            <a:ext cx="4118417" cy="320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2954" y="1122458"/>
            <a:ext cx="49131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Vytvorený Albertom H. Munsellom  na začiatku 20. storočia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Reprezentuje farbu v 3 dimenziách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prvý oddelil hue (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odtieň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value (hodnotu) a chroma (saturácia) do vnemovo uniformných a nezávislých dimenzií </a:t>
            </a:r>
          </a:p>
          <a:p>
            <a:endParaRPr lang="en-US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04" y="3884360"/>
            <a:ext cx="27622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Munsellov atlas</a:t>
            </a:r>
            <a:endParaRPr lang="en-US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09" y="3706813"/>
            <a:ext cx="22002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178" y="3975100"/>
            <a:ext cx="36385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172" y="3975100"/>
            <a:ext cx="2674937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08342" y="1495993"/>
            <a:ext cx="858361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Hue: R</a:t>
            </a:r>
            <a:r>
              <a:rPr lang="sk-SK" sz="2400" dirty="0">
                <a:latin typeface="Arial" charset="0"/>
              </a:rPr>
              <a:t>ed</a:t>
            </a:r>
            <a:r>
              <a:rPr lang="en-US" sz="2400" dirty="0">
                <a:latin typeface="Arial" charset="0"/>
              </a:rPr>
              <a:t>, Y</a:t>
            </a:r>
            <a:r>
              <a:rPr lang="sk-SK" sz="2400" dirty="0">
                <a:latin typeface="Arial" charset="0"/>
              </a:rPr>
              <a:t>ellow-</a:t>
            </a:r>
            <a:r>
              <a:rPr lang="en-US" sz="2400" dirty="0">
                <a:latin typeface="Arial" charset="0"/>
              </a:rPr>
              <a:t>R</a:t>
            </a:r>
            <a:r>
              <a:rPr lang="sk-SK" sz="2400" dirty="0">
                <a:latin typeface="Arial" charset="0"/>
              </a:rPr>
              <a:t>ed</a:t>
            </a:r>
            <a:r>
              <a:rPr lang="en-US" sz="2400" dirty="0">
                <a:latin typeface="Arial" charset="0"/>
              </a:rPr>
              <a:t>, Y</a:t>
            </a:r>
            <a:r>
              <a:rPr lang="sk-SK" sz="2400" dirty="0">
                <a:latin typeface="Arial" charset="0"/>
              </a:rPr>
              <a:t>ellow</a:t>
            </a:r>
            <a:r>
              <a:rPr lang="en-US" sz="2400" dirty="0">
                <a:latin typeface="Arial" charset="0"/>
              </a:rPr>
              <a:t>, G</a:t>
            </a:r>
            <a:r>
              <a:rPr lang="sk-SK" sz="2400" dirty="0">
                <a:latin typeface="Arial" charset="0"/>
              </a:rPr>
              <a:t>reen-</a:t>
            </a:r>
            <a:r>
              <a:rPr lang="en-US" sz="2400" dirty="0">
                <a:latin typeface="Arial" charset="0"/>
              </a:rPr>
              <a:t>Y</a:t>
            </a:r>
            <a:r>
              <a:rPr lang="sk-SK" sz="2400" dirty="0">
                <a:latin typeface="Arial" charset="0"/>
              </a:rPr>
              <a:t>ellow</a:t>
            </a:r>
            <a:r>
              <a:rPr lang="en-US" sz="2400" dirty="0">
                <a:latin typeface="Arial" charset="0"/>
              </a:rPr>
              <a:t>, G</a:t>
            </a:r>
            <a:r>
              <a:rPr lang="sk-SK" sz="2400" dirty="0">
                <a:latin typeface="Arial" charset="0"/>
              </a:rPr>
              <a:t>reen</a:t>
            </a:r>
            <a:r>
              <a:rPr lang="en-US" sz="2400" dirty="0">
                <a:latin typeface="Arial" charset="0"/>
              </a:rPr>
              <a:t>, </a:t>
            </a:r>
            <a:endParaRPr lang="sk-SK" sz="2400" dirty="0">
              <a:latin typeface="Arial" charset="0"/>
            </a:endParaRPr>
          </a:p>
          <a:p>
            <a:pPr eaLnBrk="1" hangingPunct="1">
              <a:tabLst>
                <a:tab pos="715963" algn="l"/>
              </a:tabLst>
            </a:pPr>
            <a:r>
              <a:rPr lang="sk-SK" sz="2400" dirty="0">
                <a:latin typeface="Arial" charset="0"/>
              </a:rPr>
              <a:t>	</a:t>
            </a:r>
            <a:r>
              <a:rPr lang="en-US" sz="2400" dirty="0">
                <a:latin typeface="Arial" charset="0"/>
              </a:rPr>
              <a:t>B</a:t>
            </a:r>
            <a:r>
              <a:rPr lang="sk-SK" sz="2400" dirty="0">
                <a:latin typeface="Arial" charset="0"/>
              </a:rPr>
              <a:t>lue-</a:t>
            </a:r>
            <a:r>
              <a:rPr lang="en-US" sz="2400" dirty="0">
                <a:latin typeface="Arial" charset="0"/>
              </a:rPr>
              <a:t>G</a:t>
            </a:r>
            <a:r>
              <a:rPr lang="sk-SK" sz="2400" dirty="0">
                <a:latin typeface="Arial" charset="0"/>
              </a:rPr>
              <a:t>reen</a:t>
            </a:r>
            <a:r>
              <a:rPr lang="en-US" sz="2400" dirty="0">
                <a:latin typeface="Arial" charset="0"/>
              </a:rPr>
              <a:t>, B</a:t>
            </a:r>
            <a:r>
              <a:rPr lang="sk-SK" sz="2400" dirty="0">
                <a:latin typeface="Arial" charset="0"/>
              </a:rPr>
              <a:t>lue</a:t>
            </a:r>
            <a:r>
              <a:rPr lang="en-US" sz="2400" dirty="0">
                <a:latin typeface="Arial" charset="0"/>
              </a:rPr>
              <a:t>, P</a:t>
            </a:r>
            <a:r>
              <a:rPr lang="sk-SK" sz="2400" dirty="0">
                <a:latin typeface="Arial" charset="0"/>
              </a:rPr>
              <a:t>urple-</a:t>
            </a:r>
            <a:r>
              <a:rPr lang="en-US" sz="2400" dirty="0">
                <a:latin typeface="Arial" charset="0"/>
              </a:rPr>
              <a:t>B</a:t>
            </a:r>
            <a:r>
              <a:rPr lang="sk-SK" sz="2400" dirty="0">
                <a:latin typeface="Arial" charset="0"/>
              </a:rPr>
              <a:t>lue</a:t>
            </a:r>
            <a:r>
              <a:rPr lang="en-US" sz="2400" dirty="0">
                <a:latin typeface="Arial" charset="0"/>
              </a:rPr>
              <a:t>, P</a:t>
            </a:r>
            <a:r>
              <a:rPr lang="sk-SK" sz="2400" dirty="0">
                <a:latin typeface="Arial" charset="0"/>
              </a:rPr>
              <a:t>urple</a:t>
            </a:r>
            <a:r>
              <a:rPr lang="en-US" sz="2400" dirty="0">
                <a:latin typeface="Arial" charset="0"/>
              </a:rPr>
              <a:t>, R</a:t>
            </a:r>
            <a:r>
              <a:rPr lang="sk-SK" sz="2400" dirty="0">
                <a:latin typeface="Arial" charset="0"/>
              </a:rPr>
              <a:t>ed-</a:t>
            </a:r>
            <a:r>
              <a:rPr lang="en-US" sz="2400" dirty="0">
                <a:latin typeface="Arial" charset="0"/>
              </a:rPr>
              <a:t>P</a:t>
            </a:r>
            <a:r>
              <a:rPr lang="sk-SK" sz="2400" dirty="0">
                <a:latin typeface="Arial" charset="0"/>
              </a:rPr>
              <a:t>urple</a:t>
            </a:r>
            <a:endParaRPr lang="en-US" sz="2400" dirty="0">
              <a:latin typeface="Arial" charset="0"/>
            </a:endParaRPr>
          </a:p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Value: 0 ... 10 (</a:t>
            </a:r>
            <a:r>
              <a:rPr lang="en-US" sz="2400" dirty="0" err="1">
                <a:latin typeface="Arial" charset="0"/>
              </a:rPr>
              <a:t>tmav</a:t>
            </a:r>
            <a:r>
              <a:rPr lang="sk-SK" sz="2400" dirty="0">
                <a:latin typeface="Arial" charset="0"/>
              </a:rPr>
              <a:t>á</a:t>
            </a:r>
            <a:r>
              <a:rPr lang="en-US" sz="2400" dirty="0">
                <a:latin typeface="Arial" charset="0"/>
              </a:rPr>
              <a:t> ... </a:t>
            </a:r>
            <a:r>
              <a:rPr lang="sk-SK" sz="2400" dirty="0">
                <a:latin typeface="Arial" charset="0"/>
              </a:rPr>
              <a:t>biela</a:t>
            </a:r>
            <a:r>
              <a:rPr lang="en-US" sz="2400" dirty="0">
                <a:latin typeface="Arial" charset="0"/>
              </a:rPr>
              <a:t>)</a:t>
            </a:r>
          </a:p>
          <a:p>
            <a:pPr eaLnBrk="1" hangingPunct="1">
              <a:tabLst>
                <a:tab pos="715963" algn="l"/>
              </a:tabLst>
            </a:pPr>
            <a:r>
              <a:rPr lang="en-US" sz="2400" dirty="0">
                <a:latin typeface="Arial" charset="0"/>
              </a:rPr>
              <a:t>Chroma: 0 ... 20 (</a:t>
            </a:r>
            <a:r>
              <a:rPr lang="en-US" sz="2400" dirty="0" err="1">
                <a:latin typeface="Arial" charset="0"/>
              </a:rPr>
              <a:t>neutr</a:t>
            </a:r>
            <a:r>
              <a:rPr lang="sk-SK" sz="2400" dirty="0">
                <a:latin typeface="Arial" charset="0"/>
              </a:rPr>
              <a:t>á</a:t>
            </a:r>
            <a:r>
              <a:rPr lang="en-US" sz="2400" dirty="0">
                <a:latin typeface="Arial" charset="0"/>
              </a:rPr>
              <a:t>l</a:t>
            </a:r>
            <a:r>
              <a:rPr lang="sk-SK" sz="2400" dirty="0">
                <a:latin typeface="Arial" charset="0"/>
              </a:rPr>
              <a:t>na</a:t>
            </a:r>
            <a:r>
              <a:rPr lang="en-US" sz="2400" dirty="0">
                <a:latin typeface="Arial" charset="0"/>
              </a:rPr>
              <a:t> ... </a:t>
            </a:r>
            <a:r>
              <a:rPr lang="en-US" sz="2400" dirty="0" err="1">
                <a:latin typeface="Arial" charset="0"/>
              </a:rPr>
              <a:t>satur</a:t>
            </a:r>
            <a:r>
              <a:rPr lang="sk-SK" sz="2400" dirty="0">
                <a:latin typeface="Arial" charset="0"/>
              </a:rPr>
              <a:t>ovaná</a:t>
            </a:r>
            <a:r>
              <a:rPr lang="en-US" sz="2400" dirty="0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992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7827963" cy="911225"/>
          </a:xfrm>
        </p:spPr>
        <p:txBody>
          <a:bodyPr/>
          <a:lstStyle/>
          <a:p>
            <a:r>
              <a:rPr lang="sk-SK"/>
              <a:t>Macbeth ColorChecker</a:t>
            </a:r>
            <a:endParaRPr lang="en-US"/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1136650"/>
            <a:ext cx="4814887" cy="4525963"/>
          </a:xfrm>
        </p:spPr>
        <p:txBody>
          <a:bodyPr/>
          <a:lstStyle/>
          <a:p>
            <a:r>
              <a:rPr lang="sk-SK"/>
              <a:t>Na kalibráciu systémov spracovania farebného obrazu</a:t>
            </a:r>
          </a:p>
          <a:p>
            <a:r>
              <a:rPr lang="sk-SK"/>
              <a:t>24 matných farieb</a:t>
            </a:r>
            <a:endParaRPr lang="en-US"/>
          </a:p>
        </p:txBody>
      </p:sp>
      <p:pic>
        <p:nvPicPr>
          <p:cNvPr id="395268" name="Picture 4" descr="Image-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3" y="3763963"/>
            <a:ext cx="5132387" cy="309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69" name="Picture 5" descr="Macbe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0263"/>
            <a:ext cx="4191000" cy="29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70" name="Picture 6" descr="Macbeth_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3646488"/>
            <a:ext cx="2438400" cy="28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23875" y="0"/>
            <a:ext cx="8229600" cy="955675"/>
          </a:xfrm>
        </p:spPr>
        <p:txBody>
          <a:bodyPr/>
          <a:lstStyle/>
          <a:p>
            <a:r>
              <a:rPr lang="sk-SK" sz="2800"/>
              <a:t>Iné množiny farieb – výrobcovia foto potrieb</a:t>
            </a:r>
            <a:endParaRPr lang="en-US" sz="2800"/>
          </a:p>
        </p:txBody>
      </p:sp>
      <p:pic>
        <p:nvPicPr>
          <p:cNvPr id="396292" name="Picture 4" descr="Macbeth_rozsir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879475"/>
            <a:ext cx="6915150" cy="583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Pantone Matching System </a:t>
            </a:r>
          </a:p>
        </p:txBody>
      </p:sp>
      <p:pic>
        <p:nvPicPr>
          <p:cNvPr id="135171" name="Picture 3" descr="Color21_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27163"/>
            <a:ext cx="2895600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296863" y="1444625"/>
            <a:ext cx="610393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Každá farba má daný presný postup, 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podľa ktorého ju môžeme namiešať 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zo základných farieb.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381000" y="3940175"/>
            <a:ext cx="46021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Ďalšie systémy</a:t>
            </a:r>
          </a:p>
          <a:p>
            <a:pPr eaLnBrk="1" hangingPunct="1"/>
            <a:r>
              <a:rPr lang="sk-SK" sz="2800">
                <a:latin typeface="Arial" charset="0"/>
              </a:rPr>
              <a:t>TRUMATCH, FOCOLTONE,</a:t>
            </a:r>
          </a:p>
          <a:p>
            <a:pPr eaLnBrk="1" hangingPunct="1"/>
            <a:r>
              <a:rPr lang="sk-SK" sz="2800">
                <a:latin typeface="Arial" charset="0"/>
              </a:rPr>
              <a:t>TOYO Color Finder 1050, </a:t>
            </a:r>
          </a:p>
          <a:p>
            <a:pPr eaLnBrk="1" hangingPunct="1"/>
            <a:r>
              <a:rPr lang="sk-SK" sz="2800">
                <a:latin typeface="Arial" charset="0"/>
              </a:rPr>
              <a:t>ANPA-COLOR, </a:t>
            </a:r>
          </a:p>
          <a:p>
            <a:pPr eaLnBrk="1" hangingPunct="1"/>
            <a:r>
              <a:rPr lang="sk-SK" sz="2800">
                <a:latin typeface="Arial" charset="0"/>
              </a:rPr>
              <a:t>DIC Color Guide, ...</a:t>
            </a:r>
          </a:p>
        </p:txBody>
      </p:sp>
      <p:graphicFrame>
        <p:nvGraphicFramePr>
          <p:cNvPr id="135174" name="Object 6"/>
          <p:cNvGraphicFramePr>
            <a:graphicFrameLocks noChangeAspect="1"/>
          </p:cNvGraphicFramePr>
          <p:nvPr/>
        </p:nvGraphicFramePr>
        <p:xfrm>
          <a:off x="5043488" y="3829050"/>
          <a:ext cx="4100512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24" name="Image" r:id="rId4" imgW="5832686" imgH="4307801" progId="Photoshop.Image.5">
                  <p:embed/>
                </p:oleObj>
              </mc:Choice>
              <mc:Fallback>
                <p:oleObj name="Image" r:id="rId4" imgW="5832686" imgH="4307801" progId="Photoshop.Image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8" y="3829050"/>
                        <a:ext cx="4100512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896938" y="2503488"/>
            <a:ext cx="5394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Grassmannov experiment (1853)</a:t>
            </a:r>
          </a:p>
        </p:txBody>
      </p:sp>
      <p:pic>
        <p:nvPicPr>
          <p:cNvPr id="136196" name="Picture 4" descr="grass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"/>
            <a:ext cx="18002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381000" y="3336925"/>
            <a:ext cx="876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červená (R), zelená (G)</a:t>
            </a:r>
            <a:r>
              <a:rPr lang="en-US" sz="2800">
                <a:latin typeface="Arial" charset="0"/>
              </a:rPr>
              <a:t>,</a:t>
            </a:r>
            <a:r>
              <a:rPr lang="sk-SK" sz="2800">
                <a:latin typeface="Arial" charset="0"/>
              </a:rPr>
              <a:t> modrá (B)</a:t>
            </a:r>
            <a:r>
              <a:rPr lang="en-US" sz="2800">
                <a:latin typeface="Arial" charset="0"/>
              </a:rPr>
              <a:t> </a:t>
            </a:r>
            <a:r>
              <a:rPr lang="sk-SK" sz="2800">
                <a:latin typeface="Arial" charset="0"/>
              </a:rPr>
              <a:t>– primárne farby</a:t>
            </a:r>
          </a:p>
        </p:txBody>
      </p:sp>
      <p:pic>
        <p:nvPicPr>
          <p:cNvPr id="136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0" y="3879850"/>
            <a:ext cx="34480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377825" y="4737100"/>
            <a:ext cx="4419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váhy r, g, b = </a:t>
            </a:r>
            <a:r>
              <a:rPr lang="sk-SK" sz="2800" b="1">
                <a:latin typeface="Arial" charset="0"/>
              </a:rPr>
              <a:t>0...100</a:t>
            </a:r>
            <a:r>
              <a:rPr lang="en-US" sz="2800">
                <a:latin typeface="Arial" charset="0"/>
              </a:rPr>
              <a:t> (%)</a:t>
            </a:r>
          </a:p>
          <a:p>
            <a:pPr eaLnBrk="1" hangingPunct="1"/>
            <a:r>
              <a:rPr lang="sk-SK" sz="2800">
                <a:latin typeface="Arial" charset="0"/>
              </a:rPr>
              <a:t>výsledná farba 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en-US" sz="2800">
                <a:latin typeface="Arial" charset="0"/>
              </a:rPr>
              <a:t>	</a:t>
            </a:r>
            <a:r>
              <a:rPr lang="sk-SK" sz="2800">
                <a:latin typeface="Arial" charset="0"/>
              </a:rPr>
              <a:t>C = r R + g G + b B</a:t>
            </a:r>
          </a:p>
        </p:txBody>
      </p:sp>
      <p:sp>
        <p:nvSpPr>
          <p:cNvPr id="136200" name="Line 8"/>
          <p:cNvSpPr>
            <a:spLocks noChangeShapeType="1"/>
          </p:cNvSpPr>
          <p:nvPr/>
        </p:nvSpPr>
        <p:spPr bwMode="auto">
          <a:xfrm>
            <a:off x="5665788" y="4497388"/>
            <a:ext cx="550862" cy="16208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201" name="Line 9"/>
          <p:cNvSpPr>
            <a:spLocks noChangeShapeType="1"/>
          </p:cNvSpPr>
          <p:nvPr/>
        </p:nvSpPr>
        <p:spPr bwMode="auto">
          <a:xfrm>
            <a:off x="6203950" y="4484688"/>
            <a:ext cx="6350" cy="16017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202" name="Line 10"/>
          <p:cNvSpPr>
            <a:spLocks noChangeShapeType="1"/>
          </p:cNvSpPr>
          <p:nvPr/>
        </p:nvSpPr>
        <p:spPr bwMode="auto">
          <a:xfrm flipH="1">
            <a:off x="6210300" y="4478338"/>
            <a:ext cx="538163" cy="16208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5559425" y="4951413"/>
            <a:ext cx="268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000">
                <a:solidFill>
                  <a:schemeClr val="bg1"/>
                </a:solidFill>
                <a:latin typeface="Arial" charset="0"/>
              </a:rPr>
              <a:t>r</a:t>
            </a:r>
          </a:p>
        </p:txBody>
      </p:sp>
      <p:sp>
        <p:nvSpPr>
          <p:cNvPr id="136204" name="Text Box 12"/>
          <p:cNvSpPr txBox="1">
            <a:spLocks noChangeArrowheads="1"/>
          </p:cNvSpPr>
          <p:nvPr/>
        </p:nvSpPr>
        <p:spPr bwMode="auto">
          <a:xfrm>
            <a:off x="6226175" y="4773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000">
                <a:solidFill>
                  <a:schemeClr val="bg1"/>
                </a:solidFill>
                <a:latin typeface="Arial" charset="0"/>
              </a:rPr>
              <a:t>g</a:t>
            </a:r>
          </a:p>
        </p:txBody>
      </p:sp>
      <p:sp>
        <p:nvSpPr>
          <p:cNvPr id="136205" name="Text Box 13"/>
          <p:cNvSpPr txBox="1">
            <a:spLocks noChangeArrowheads="1"/>
          </p:cNvSpPr>
          <p:nvPr/>
        </p:nvSpPr>
        <p:spPr bwMode="auto">
          <a:xfrm>
            <a:off x="6632575" y="4900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00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sp>
        <p:nvSpPr>
          <p:cNvPr id="136206" name="Rectangle 14"/>
          <p:cNvSpPr>
            <a:spLocks noChangeArrowheads="1"/>
          </p:cNvSpPr>
          <p:nvPr/>
        </p:nvSpPr>
        <p:spPr bwMode="auto">
          <a:xfrm>
            <a:off x="388938" y="4014788"/>
            <a:ext cx="2917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neznáma farba D</a:t>
            </a:r>
            <a:endParaRPr lang="en-US" sz="2800">
              <a:latin typeface="Arial" charset="0"/>
            </a:endParaRPr>
          </a:p>
        </p:txBody>
      </p:sp>
      <p:pic>
        <p:nvPicPr>
          <p:cNvPr id="136207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85738"/>
            <a:ext cx="2519363" cy="232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209" name="Rectangle 17"/>
          <p:cNvSpPr>
            <a:spLocks noGrp="1" noRot="1" noChangeArrowheads="1"/>
          </p:cNvSpPr>
          <p:nvPr>
            <p:ph type="title"/>
          </p:nvPr>
        </p:nvSpPr>
        <p:spPr>
          <a:xfrm>
            <a:off x="2733675" y="149225"/>
            <a:ext cx="4254500" cy="1593850"/>
          </a:xfrm>
          <a:noFill/>
          <a:ln/>
        </p:spPr>
        <p:txBody>
          <a:bodyPr/>
          <a:lstStyle/>
          <a:p>
            <a:r>
              <a:rPr lang="sk-SK"/>
              <a:t>Aditívne skladanie farieb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/>
      <p:bldP spid="136199" grpId="0"/>
      <p:bldP spid="136200" grpId="0" animBg="1"/>
      <p:bldP spid="136200" grpId="1" animBg="1"/>
      <p:bldP spid="136201" grpId="0" animBg="1"/>
      <p:bldP spid="136201" grpId="1" animBg="1"/>
      <p:bldP spid="136202" grpId="0" animBg="1"/>
      <p:bldP spid="136202" grpId="1" animBg="1"/>
      <p:bldP spid="136203" grpId="0"/>
      <p:bldP spid="136204" grpId="0"/>
      <p:bldP spid="136205" grpId="0"/>
      <p:bldP spid="13620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098550"/>
          </a:xfrm>
        </p:spPr>
        <p:txBody>
          <a:bodyPr/>
          <a:lstStyle/>
          <a:p>
            <a:r>
              <a:rPr lang="sk-SK"/>
              <a:t>Aditívne skladanie farieb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288925" y="1714500"/>
            <a:ext cx="6045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222250" indent="-222250" eaLnBrk="1" hangingPunct="1">
              <a:spcBef>
                <a:spcPct val="20000"/>
              </a:spcBef>
              <a:buFontTx/>
              <a:buChar char="•"/>
              <a:tabLst>
                <a:tab pos="471488" algn="l"/>
              </a:tabLst>
            </a:pPr>
            <a:r>
              <a:rPr lang="sk-SK" sz="2400">
                <a:latin typeface="Arial" charset="0"/>
              </a:rPr>
              <a:t>Dá sa úpravou </a:t>
            </a:r>
            <a:r>
              <a:rPr lang="sk-SK" sz="2400" i="1">
                <a:latin typeface="Arial" charset="0"/>
              </a:rPr>
              <a:t>r, g</a:t>
            </a:r>
            <a:r>
              <a:rPr lang="sk-SK" sz="2400">
                <a:latin typeface="Arial" charset="0"/>
              </a:rPr>
              <a:t> a </a:t>
            </a:r>
            <a:r>
              <a:rPr lang="sk-SK" sz="2400" i="1">
                <a:latin typeface="Arial" charset="0"/>
              </a:rPr>
              <a:t>b</a:t>
            </a:r>
            <a:r>
              <a:rPr lang="sk-SK" sz="2400">
                <a:latin typeface="Arial" charset="0"/>
              </a:rPr>
              <a:t> nájsť farba C zodpovedajúca (vyzerajúc</a:t>
            </a:r>
            <a:r>
              <a:rPr lang="en-US" sz="2400">
                <a:latin typeface="Arial" charset="0"/>
              </a:rPr>
              <a:t>a</a:t>
            </a:r>
            <a:r>
              <a:rPr lang="sk-SK" sz="2400">
                <a:latin typeface="Arial" charset="0"/>
              </a:rPr>
              <a:t> rovnako) farbe D vždy? 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spcBef>
                <a:spcPct val="20000"/>
              </a:spcBef>
              <a:buFontTx/>
              <a:buChar char="•"/>
              <a:tabLst>
                <a:tab pos="471488" algn="l"/>
              </a:tabLst>
            </a:pPr>
            <a:r>
              <a:rPr lang="sk-SK" sz="2400">
                <a:latin typeface="Arial" charset="0"/>
              </a:rPr>
              <a:t>Pre niektoré farby áno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spcBef>
                <a:spcPct val="20000"/>
              </a:spcBef>
              <a:tabLst>
                <a:tab pos="471488" algn="l"/>
              </a:tabLst>
            </a:pPr>
            <a:r>
              <a:rPr lang="en-US" sz="2400">
                <a:latin typeface="Arial" charset="0"/>
              </a:rPr>
              <a:t>			</a:t>
            </a:r>
            <a:r>
              <a:rPr lang="sk-SK" sz="2400">
                <a:latin typeface="Arial" charset="0"/>
              </a:rPr>
              <a:t>Žltá = 10 R + 11 G + 1 B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spcBef>
                <a:spcPct val="20000"/>
              </a:spcBef>
              <a:buFontTx/>
              <a:buChar char="•"/>
              <a:tabLst>
                <a:tab pos="471488" algn="l"/>
              </a:tabLst>
            </a:pPr>
            <a:r>
              <a:rPr lang="sk-SK" sz="2400">
                <a:latin typeface="Arial" charset="0"/>
              </a:rPr>
              <a:t>Pre iné farby musíme jednu zo základných farieb presunúť doprava a porovnávať nepriamo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spcBef>
                <a:spcPct val="20000"/>
              </a:spcBef>
              <a:tabLst>
                <a:tab pos="471488" algn="l"/>
              </a:tabLst>
            </a:pPr>
            <a:r>
              <a:rPr lang="en-US" sz="2400">
                <a:latin typeface="Arial" charset="0"/>
              </a:rPr>
              <a:t>		</a:t>
            </a:r>
            <a:r>
              <a:rPr lang="sk-SK" sz="2400">
                <a:latin typeface="Arial" charset="0"/>
              </a:rPr>
              <a:t>Modrozelená + 5 R =             5 G + 6 B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spcBef>
                <a:spcPct val="20000"/>
              </a:spcBef>
              <a:tabLst>
                <a:tab pos="471488" algn="l"/>
              </a:tabLst>
            </a:pPr>
            <a:r>
              <a:rPr lang="en-US" sz="2400">
                <a:latin typeface="Arial" charset="0"/>
              </a:rPr>
              <a:t>		</a:t>
            </a:r>
            <a:r>
              <a:rPr lang="sk-SK" sz="2400">
                <a:latin typeface="Arial" charset="0"/>
              </a:rPr>
              <a:t>Modrozelená           = - 5 R + 5 G + 6 B</a:t>
            </a:r>
            <a:endParaRPr lang="en-US" sz="2400">
              <a:latin typeface="Arial" charset="0"/>
            </a:endParaRPr>
          </a:p>
          <a:p>
            <a:pPr marL="222250" indent="-222250" eaLnBrk="1" hangingPunct="1">
              <a:tabLst>
                <a:tab pos="471488" algn="l"/>
              </a:tabLst>
            </a:pPr>
            <a:endParaRPr lang="en-US" sz="2400" b="1">
              <a:latin typeface="Arial" charset="0"/>
            </a:endParaRPr>
          </a:p>
          <a:p>
            <a:pPr marL="222250" indent="-222250" eaLnBrk="1" hangingPunct="1">
              <a:tabLst>
                <a:tab pos="471488" algn="l"/>
              </a:tabLst>
            </a:pPr>
            <a:r>
              <a:rPr lang="sk-SK" sz="2400" b="1">
                <a:solidFill>
                  <a:schemeClr val="hlink"/>
                </a:solidFill>
                <a:latin typeface="Arial" charset="0"/>
              </a:rPr>
              <a:t>Váhy môžu byť záporné</a:t>
            </a:r>
            <a:r>
              <a:rPr lang="en-US" sz="2400" b="1">
                <a:solidFill>
                  <a:schemeClr val="hlink"/>
                </a:solidFill>
                <a:latin typeface="Arial" charset="0"/>
              </a:rPr>
              <a:t>!</a:t>
            </a:r>
            <a:endParaRPr lang="sk-SK" sz="2400" b="1">
              <a:solidFill>
                <a:schemeClr val="hlink"/>
              </a:solidFill>
              <a:latin typeface="Arial" charset="0"/>
            </a:endParaRPr>
          </a:p>
        </p:txBody>
      </p:sp>
      <p:grpSp>
        <p:nvGrpSpPr>
          <p:cNvPr id="137223" name="Group 7"/>
          <p:cNvGrpSpPr>
            <a:grpSpLocks/>
          </p:cNvGrpSpPr>
          <p:nvPr/>
        </p:nvGrpSpPr>
        <p:grpSpPr bwMode="auto">
          <a:xfrm>
            <a:off x="6359525" y="4521200"/>
            <a:ext cx="2514600" cy="1889125"/>
            <a:chOff x="3936" y="1728"/>
            <a:chExt cx="1584" cy="1190"/>
          </a:xfrm>
        </p:grpSpPr>
        <p:pic>
          <p:nvPicPr>
            <p:cNvPr id="13722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1728"/>
              <a:ext cx="1584" cy="1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221" name="Oval 5"/>
            <p:cNvSpPr>
              <a:spLocks noChangeArrowheads="1"/>
            </p:cNvSpPr>
            <p:nvPr/>
          </p:nvSpPr>
          <p:spPr bwMode="auto">
            <a:xfrm>
              <a:off x="5260" y="1803"/>
              <a:ext cx="189" cy="18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222" name="Freeform 6"/>
          <p:cNvSpPr>
            <a:spLocks/>
          </p:cNvSpPr>
          <p:nvPr/>
        </p:nvSpPr>
        <p:spPr bwMode="auto">
          <a:xfrm>
            <a:off x="6794500" y="4375150"/>
            <a:ext cx="1503363" cy="357188"/>
          </a:xfrm>
          <a:custGeom>
            <a:avLst/>
            <a:gdLst>
              <a:gd name="T0" fmla="*/ 0 w 947"/>
              <a:gd name="T1" fmla="*/ 118 h 225"/>
              <a:gd name="T2" fmla="*/ 318 w 947"/>
              <a:gd name="T3" fmla="*/ 12 h 225"/>
              <a:gd name="T4" fmla="*/ 682 w 947"/>
              <a:gd name="T5" fmla="*/ 48 h 225"/>
              <a:gd name="T6" fmla="*/ 947 w 947"/>
              <a:gd name="T7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7" h="225">
                <a:moveTo>
                  <a:pt x="0" y="118"/>
                </a:moveTo>
                <a:cubicBezTo>
                  <a:pt x="53" y="100"/>
                  <a:pt x="204" y="24"/>
                  <a:pt x="318" y="12"/>
                </a:cubicBezTo>
                <a:cubicBezTo>
                  <a:pt x="432" y="0"/>
                  <a:pt x="577" y="12"/>
                  <a:pt x="682" y="48"/>
                </a:cubicBezTo>
                <a:cubicBezTo>
                  <a:pt x="787" y="84"/>
                  <a:pt x="892" y="188"/>
                  <a:pt x="947" y="225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7230" name="Group 14"/>
          <p:cNvGrpSpPr>
            <a:grpSpLocks/>
          </p:cNvGrpSpPr>
          <p:nvPr/>
        </p:nvGrpSpPr>
        <p:grpSpPr bwMode="auto">
          <a:xfrm>
            <a:off x="6005513" y="1485900"/>
            <a:ext cx="2819400" cy="2517775"/>
            <a:chOff x="3866" y="319"/>
            <a:chExt cx="1776" cy="1586"/>
          </a:xfrm>
        </p:grpSpPr>
        <p:pic>
          <p:nvPicPr>
            <p:cNvPr id="137224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" y="319"/>
              <a:ext cx="1776" cy="1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7226" name="AutoShape 10"/>
            <p:cNvSpPr>
              <a:spLocks noChangeArrowheads="1"/>
            </p:cNvSpPr>
            <p:nvPr/>
          </p:nvSpPr>
          <p:spPr bwMode="auto">
            <a:xfrm rot="36035988">
              <a:off x="4379" y="753"/>
              <a:ext cx="181" cy="1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227" name="AutoShape 11"/>
            <p:cNvSpPr>
              <a:spLocks noChangeArrowheads="1"/>
            </p:cNvSpPr>
            <p:nvPr/>
          </p:nvSpPr>
          <p:spPr bwMode="auto">
            <a:xfrm rot="17978163">
              <a:off x="4378" y="1245"/>
              <a:ext cx="181" cy="1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228" name="AutoShape 12"/>
            <p:cNvSpPr>
              <a:spLocks noChangeArrowheads="1"/>
            </p:cNvSpPr>
            <p:nvPr/>
          </p:nvSpPr>
          <p:spPr bwMode="auto">
            <a:xfrm rot="19516809">
              <a:off x="4240" y="1384"/>
              <a:ext cx="181" cy="1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6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229" name="AutoShape 13"/>
            <p:cNvSpPr>
              <a:spLocks noChangeArrowheads="1"/>
            </p:cNvSpPr>
            <p:nvPr/>
          </p:nvSpPr>
          <p:spPr bwMode="auto">
            <a:xfrm rot="34303645">
              <a:off x="4177" y="646"/>
              <a:ext cx="213" cy="14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uiExpand="1" build="p"/>
      <p:bldP spid="1372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252413" y="1362075"/>
            <a:ext cx="64071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R = 700nm, G = 546nm, B = 436nm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Pokusy na mnohých </a:t>
            </a:r>
          </a:p>
          <a:p>
            <a:pPr eaLnBrk="1" hangingPunct="1"/>
            <a:r>
              <a:rPr lang="sk-SK" sz="2800">
                <a:latin typeface="Arial" charset="0"/>
              </a:rPr>
              <a:t>subjektoch priniesli </a:t>
            </a:r>
          </a:p>
          <a:p>
            <a:pPr eaLnBrk="1" hangingPunct="1"/>
            <a:r>
              <a:rPr lang="sk-SK" sz="2800">
                <a:latin typeface="Arial" charset="0"/>
              </a:rPr>
              <a:t>nasledovné výsledky: </a:t>
            </a:r>
          </a:p>
        </p:txBody>
      </p:sp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2390775"/>
            <a:ext cx="3687762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E4A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C1C1C"/>
                  </a:outerShdw>
                </a:effectLst>
              </a14:hiddenEffects>
            </a:ext>
          </a:extLst>
        </p:spPr>
      </p:pic>
      <p:pic>
        <p:nvPicPr>
          <p:cNvPr id="138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74625"/>
            <a:ext cx="233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3113088"/>
            <a:ext cx="4559300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8249" name="Line 9"/>
          <p:cNvSpPr>
            <a:spLocks noChangeShapeType="1"/>
          </p:cNvSpPr>
          <p:nvPr/>
        </p:nvSpPr>
        <p:spPr bwMode="auto">
          <a:xfrm flipH="1" flipV="1">
            <a:off x="0" y="6088063"/>
            <a:ext cx="49577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51" name="Rectangle 11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6634163" cy="1098550"/>
          </a:xfrm>
          <a:noFill/>
          <a:ln/>
        </p:spPr>
        <p:txBody>
          <a:bodyPr/>
          <a:lstStyle/>
          <a:p>
            <a:r>
              <a:rPr lang="sk-SK"/>
              <a:t>Aditívne skladanie farieb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273" name="Object 9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" y="4721225"/>
          <a:ext cx="3811588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80" name="Rovnica" r:id="rId3" imgW="1612800" imgH="419040" progId="Equation.3">
                  <p:embed/>
                </p:oleObj>
              </mc:Choice>
              <mc:Fallback>
                <p:oleObj name="Rovnica" r:id="rId3" imgW="1612800" imgH="419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21225"/>
                        <a:ext cx="3811588" cy="9858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381000" y="1524000"/>
            <a:ext cx="830580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  <a:cs typeface="Times New Roman" pitchFamily="18" charset="0"/>
              </a:rPr>
              <a:t>Funkcie r(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), g(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), b(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 u</a:t>
            </a:r>
            <a:r>
              <a:rPr lang="sk-SK" sz="2800">
                <a:latin typeface="Arial" charset="0"/>
              </a:rPr>
              <a:t>rču</a:t>
            </a:r>
            <a:r>
              <a:rPr lang="sk-SK" sz="2800">
                <a:latin typeface="Arial" charset="0"/>
                <a:cs typeface="Times New Roman" pitchFamily="18" charset="0"/>
              </a:rPr>
              <a:t>jú mno</a:t>
            </a:r>
            <a:r>
              <a:rPr lang="sk-SK" sz="2800">
                <a:latin typeface="Arial" charset="0"/>
              </a:rPr>
              <a:t>ž</a:t>
            </a:r>
            <a:r>
              <a:rPr lang="sk-SK" sz="2800">
                <a:latin typeface="Arial" charset="0"/>
                <a:cs typeface="Times New Roman" pitchFamily="18" charset="0"/>
              </a:rPr>
              <a:t>stvo R, G, B na dosiahnutie 100% saturovanej farby s dominantnou vlnovou d</a:t>
            </a:r>
            <a:r>
              <a:rPr lang="sk-SK" sz="2800">
                <a:latin typeface="Arial" charset="0"/>
              </a:rPr>
              <a:t>ĺž</a:t>
            </a:r>
            <a:r>
              <a:rPr lang="sk-SK" sz="2800">
                <a:latin typeface="Arial" charset="0"/>
                <a:cs typeface="Times New Roman" pitchFamily="18" charset="0"/>
              </a:rPr>
              <a:t>kou 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 (</a:t>
            </a:r>
            <a:r>
              <a:rPr lang="sk-SK" sz="2800">
                <a:latin typeface="Arial" charset="0"/>
              </a:rPr>
              <a:t> </a:t>
            </a:r>
            <a:r>
              <a:rPr lang="sk-SK" sz="2800">
                <a:latin typeface="Arial" charset="0"/>
                <a:cs typeface="Times New Roman" pitchFamily="18" charset="0"/>
              </a:rPr>
              <a:t>ozn. mono(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</a:t>
            </a:r>
            <a:r>
              <a:rPr lang="sk-SK" sz="2800">
                <a:latin typeface="Arial" charset="0"/>
              </a:rPr>
              <a:t> </a:t>
            </a:r>
            <a:r>
              <a:rPr lang="sk-SK" sz="2800">
                <a:latin typeface="Arial" charset="0"/>
                <a:cs typeface="Times New Roman" pitchFamily="18" charset="0"/>
              </a:rPr>
              <a:t>)</a:t>
            </a:r>
            <a:endParaRPr lang="en-US" sz="2800">
              <a:latin typeface="Arial" charset="0"/>
              <a:cs typeface="Times New Roman" pitchFamily="18" charset="0"/>
            </a:endParaRPr>
          </a:p>
          <a:p>
            <a:pPr eaLnBrk="1" hangingPunct="1"/>
            <a:endParaRPr lang="en-US" sz="2800">
              <a:latin typeface="Arial" charset="0"/>
              <a:sym typeface="Symbol" pitchFamily="18" charset="2"/>
            </a:endParaRPr>
          </a:p>
          <a:p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mono(</a:t>
            </a:r>
            <a:r>
              <a:rPr lang="sk-SK" sz="2800">
                <a:latin typeface="Arial" charset="0"/>
                <a:cs typeface="Times New Roman" pitchFamily="18" charset="0"/>
              </a:rPr>
              <a:t>) = r(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)R + g(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)G + b(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sk-SK" sz="2800">
                <a:latin typeface="Arial" charset="0"/>
                <a:cs typeface="Times New Roman" pitchFamily="18" charset="0"/>
              </a:rPr>
              <a:t>)B</a:t>
            </a:r>
            <a:endParaRPr lang="en-US" sz="2800">
              <a:latin typeface="Arial" charset="0"/>
              <a:cs typeface="Times New Roman" pitchFamily="18" charset="0"/>
            </a:endParaRPr>
          </a:p>
          <a:p>
            <a:endParaRPr lang="en-US" sz="2800">
              <a:latin typeface="Arial" charset="0"/>
              <a:sym typeface="Symbol" pitchFamily="18" charset="2"/>
            </a:endParaRPr>
          </a:p>
          <a:p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pou</a:t>
            </a:r>
            <a:r>
              <a:rPr lang="sk-SK" sz="2800">
                <a:latin typeface="Arial" charset="0"/>
                <a:sym typeface="Symbol" pitchFamily="18" charset="2"/>
              </a:rPr>
              <a:t>ž</a:t>
            </a:r>
            <a:r>
              <a:rPr lang="sk-SK" sz="2800">
                <a:latin typeface="Arial" charset="0"/>
                <a:cs typeface="Times New Roman" pitchFamily="18" charset="0"/>
                <a:sym typeface="Symbol" pitchFamily="18" charset="2"/>
              </a:rPr>
              <a:t>ívajú sa škálované hodnoty:</a:t>
            </a:r>
            <a:endParaRPr lang="en-US" sz="2800">
              <a:latin typeface="Arial" charset="0"/>
              <a:sym typeface="Symbol" pitchFamily="18" charset="2"/>
            </a:endParaRPr>
          </a:p>
          <a:p>
            <a:endParaRPr lang="en-US" sz="2800">
              <a:latin typeface="Arial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4343400" y="495300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  <a:cs typeface="Times New Roman" pitchFamily="18" charset="0"/>
              </a:rPr>
              <a:t>, {</a:t>
            </a:r>
            <a:r>
              <a:rPr lang="sk-SK" sz="2800">
                <a:latin typeface="Arial" charset="0"/>
              </a:rPr>
              <a:t> </a:t>
            </a:r>
            <a:r>
              <a:rPr lang="sk-SK" sz="2800">
                <a:latin typeface="Arial" charset="0"/>
                <a:cs typeface="Times New Roman" pitchFamily="18" charset="0"/>
              </a:rPr>
              <a:t>pre a = r, g, b</a:t>
            </a:r>
            <a:r>
              <a:rPr lang="sk-SK" sz="2800">
                <a:latin typeface="Arial" charset="0"/>
              </a:rPr>
              <a:t> </a:t>
            </a:r>
            <a:r>
              <a:rPr lang="sk-SK" sz="2800">
                <a:latin typeface="Arial" charset="0"/>
                <a:cs typeface="Times New Roman" pitchFamily="18" charset="0"/>
              </a:rPr>
              <a:t>}</a:t>
            </a:r>
            <a:endParaRPr lang="en-US" sz="2800">
              <a:latin typeface="Arial" charset="0"/>
            </a:endParaRPr>
          </a:p>
        </p:txBody>
      </p: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9276" name="Object 12"/>
          <p:cNvGraphicFramePr>
            <a:graphicFrameLocks noGrp="1" noChangeAspect="1"/>
          </p:cNvGraphicFramePr>
          <p:nvPr>
            <p:ph sz="half" idx="2"/>
          </p:nvPr>
        </p:nvGraphicFramePr>
        <p:xfrm>
          <a:off x="5181600" y="5867400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81" name="Rovnica" r:id="rId5" imgW="1358640" imgH="241200" progId="Equation.3">
                  <p:embed/>
                </p:oleObj>
              </mc:Choice>
              <mc:Fallback>
                <p:oleObj name="Rovnica" r:id="rId5" imgW="135864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867400"/>
                        <a:ext cx="3429000" cy="6096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79" name="Rectangle 15"/>
          <p:cNvSpPr>
            <a:spLocks noChangeArrowheads="1"/>
          </p:cNvSpPr>
          <p:nvPr/>
        </p:nvSpPr>
        <p:spPr bwMode="auto">
          <a:xfrm>
            <a:off x="3810000" y="5943600"/>
            <a:ext cx="1212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Potom</a:t>
            </a:r>
          </a:p>
        </p:txBody>
      </p:sp>
      <p:sp>
        <p:nvSpPr>
          <p:cNvPr id="139281" name="Rectangle 17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098550"/>
          </a:xfrm>
          <a:noFill/>
          <a:ln/>
        </p:spPr>
        <p:txBody>
          <a:bodyPr/>
          <a:lstStyle/>
          <a:p>
            <a:r>
              <a:rPr lang="sk-SK"/>
              <a:t>Aditívne skladanie farieb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647700"/>
          </a:xfrm>
        </p:spPr>
        <p:txBody>
          <a:bodyPr/>
          <a:lstStyle/>
          <a:p>
            <a:r>
              <a:rPr lang="sk-SK" sz="4000"/>
              <a:t>CIE - </a:t>
            </a:r>
            <a:r>
              <a:rPr lang="en-US" sz="3200" i="1"/>
              <a:t>Commission internationale de l'éclairage</a:t>
            </a:r>
            <a:r>
              <a:rPr lang="en-US" sz="4000"/>
              <a:t> </a:t>
            </a:r>
            <a:endParaRPr lang="sk-SK" sz="4000"/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1760538" y="792163"/>
            <a:ext cx="5492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Medzinárodná komisia pre svetlo</a:t>
            </a:r>
            <a:r>
              <a:rPr lang="en-US" sz="2800">
                <a:latin typeface="Arial" charset="0"/>
              </a:rPr>
              <a:t> 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298450" y="1943100"/>
            <a:ext cx="8707438" cy="424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sk-SK" sz="2000">
                <a:latin typeface="Arial" charset="0"/>
              </a:rPr>
              <a:t>Nová trojica primárnych farieb X, Y, Z</a:t>
            </a:r>
            <a:r>
              <a:rPr lang="en-US" sz="2000">
                <a:latin typeface="Arial" charset="0"/>
              </a:rPr>
              <a:t> </a:t>
            </a:r>
          </a:p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en-US" sz="2000">
                <a:latin typeface="Arial" charset="0"/>
              </a:rPr>
              <a:t>Line</a:t>
            </a:r>
            <a:r>
              <a:rPr lang="sk-SK" sz="2000">
                <a:latin typeface="Arial" charset="0"/>
              </a:rPr>
              <a:t>árnou transformáciou z RGB</a:t>
            </a:r>
            <a:endParaRPr lang="en-US" sz="2000">
              <a:latin typeface="Arial" charset="0"/>
            </a:endParaRPr>
          </a:p>
          <a:p>
            <a:pPr marL="265113" indent="-265113" eaLnBrk="1" hangingPunct="1">
              <a:lnSpc>
                <a:spcPct val="140000"/>
              </a:lnSpc>
              <a:buFontTx/>
              <a:buChar char="•"/>
              <a:tabLst>
                <a:tab pos="457200" algn="l"/>
              </a:tabLst>
            </a:pPr>
            <a:r>
              <a:rPr lang="sk-SK" sz="2000">
                <a:latin typeface="Arial" charset="0"/>
              </a:rPr>
              <a:t>všetky farby sa dajú vyrobiť </a:t>
            </a:r>
            <a:r>
              <a:rPr lang="sk-SK" sz="2000">
                <a:solidFill>
                  <a:schemeClr val="hlink"/>
                </a:solidFill>
                <a:latin typeface="Arial" charset="0"/>
              </a:rPr>
              <a:t>pozitívnou</a:t>
            </a:r>
            <a:r>
              <a:rPr lang="sk-SK" sz="2000">
                <a:latin typeface="Arial" charset="0"/>
              </a:rPr>
              <a:t>  kombináciou X, Y, Z</a:t>
            </a:r>
          </a:p>
          <a:p>
            <a:pPr marL="265113" indent="-265113" eaLnBrk="1" hangingPunct="1">
              <a:lnSpc>
                <a:spcPct val="140000"/>
              </a:lnSpc>
              <a:buFontTx/>
              <a:buChar char="•"/>
              <a:tabLst>
                <a:tab pos="457200" algn="l"/>
              </a:tabLst>
            </a:pPr>
            <a:r>
              <a:rPr lang="sk-SK" sz="2000">
                <a:latin typeface="Arial" charset="0"/>
              </a:rPr>
              <a:t>nereálne, supersaturované ( &gt; 100%)</a:t>
            </a:r>
            <a:endParaRPr lang="en-US" sz="2000">
              <a:latin typeface="Arial" charset="0"/>
            </a:endParaRPr>
          </a:p>
          <a:p>
            <a:pPr marL="265113" indent="-265113" eaLnBrk="1" hangingPunct="1">
              <a:lnSpc>
                <a:spcPct val="140000"/>
              </a:lnSpc>
              <a:buFontTx/>
              <a:buChar char="•"/>
              <a:tabLst>
                <a:tab pos="457200" algn="l"/>
              </a:tabLst>
            </a:pPr>
            <a:r>
              <a:rPr lang="sk-SK" sz="2000">
                <a:latin typeface="Arial" charset="0"/>
              </a:rPr>
              <a:t>Y zodpovedá intenzite L</a:t>
            </a:r>
          </a:p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en-US" sz="2000">
                <a:latin typeface="Arial" charset="0"/>
              </a:rPr>
              <a:t>CIE </a:t>
            </a:r>
            <a:r>
              <a:rPr lang="sk-SK" sz="2000">
                <a:latin typeface="Arial" charset="0"/>
              </a:rPr>
              <a:t>definuje</a:t>
            </a:r>
            <a:r>
              <a:rPr lang="en-US" sz="2000">
                <a:latin typeface="Arial" charset="0"/>
              </a:rPr>
              <a:t> </a:t>
            </a:r>
            <a:r>
              <a:rPr lang="en-US" sz="2000">
                <a:solidFill>
                  <a:schemeClr val="hlink"/>
                </a:solidFill>
                <a:latin typeface="Arial" charset="0"/>
              </a:rPr>
              <a:t>standard (colorimetric) observer</a:t>
            </a:r>
            <a:r>
              <a:rPr lang="sk-SK" sz="200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sk-SK">
                <a:latin typeface="Arial" charset="0"/>
              </a:rPr>
              <a:t>	– </a:t>
            </a:r>
            <a:r>
              <a:rPr lang="en-US" sz="2000">
                <a:latin typeface="Arial" charset="0"/>
              </a:rPr>
              <a:t>chromatic response of the average human viewing through a 2° angle </a:t>
            </a:r>
            <a:endParaRPr lang="sk-SK" sz="2000">
              <a:latin typeface="Arial" charset="0"/>
            </a:endParaRPr>
          </a:p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en-US" sz="2000" i="1">
                <a:solidFill>
                  <a:schemeClr val="hlink"/>
                </a:solidFill>
                <a:latin typeface="Arial" charset="0"/>
              </a:rPr>
              <a:t>CIE 1931 Standard Observer</a:t>
            </a:r>
            <a:r>
              <a:rPr lang="sk-SK" sz="2000" i="1">
                <a:solidFill>
                  <a:schemeClr val="hlink"/>
                </a:solidFill>
                <a:latin typeface="Arial" charset="0"/>
              </a:rPr>
              <a:t>, </a:t>
            </a:r>
            <a:r>
              <a:rPr lang="sk-SK" sz="2000">
                <a:latin typeface="Arial" charset="0"/>
              </a:rPr>
              <a:t>alebo aj</a:t>
            </a:r>
            <a:r>
              <a:rPr lang="en-US" sz="2000">
                <a:latin typeface="Arial" charset="0"/>
              </a:rPr>
              <a:t> </a:t>
            </a:r>
            <a:r>
              <a:rPr lang="en-US" sz="2000" i="1">
                <a:solidFill>
                  <a:schemeClr val="hlink"/>
                </a:solidFill>
                <a:latin typeface="Arial" charset="0"/>
              </a:rPr>
              <a:t>CIE 1931 2° Standard Observer</a:t>
            </a:r>
            <a:endParaRPr lang="sk-SK" sz="2000" i="1">
              <a:solidFill>
                <a:schemeClr val="hlink"/>
              </a:solidFill>
              <a:latin typeface="Arial" charset="0"/>
            </a:endParaRPr>
          </a:p>
          <a:p>
            <a:pPr marL="265113" indent="-265113" eaLnBrk="1" hangingPunct="1">
              <a:lnSpc>
                <a:spcPct val="140000"/>
              </a:lnSpc>
              <a:tabLst>
                <a:tab pos="457200" algn="l"/>
              </a:tabLst>
            </a:pPr>
            <a:r>
              <a:rPr lang="sk-SK" sz="2000">
                <a:latin typeface="Arial" charset="0"/>
              </a:rPr>
              <a:t>Neskôr</a:t>
            </a:r>
            <a:r>
              <a:rPr lang="sk-SK" i="1"/>
              <a:t> </a:t>
            </a:r>
            <a:r>
              <a:rPr lang="en-US" sz="2000" i="1">
                <a:solidFill>
                  <a:schemeClr val="hlink"/>
                </a:solidFill>
                <a:latin typeface="Arial" charset="0"/>
              </a:rPr>
              <a:t>CIE 1964 10° Standard Observer</a:t>
            </a:r>
            <a:r>
              <a:rPr lang="sk-SK" i="1"/>
              <a:t> – </a:t>
            </a:r>
            <a:r>
              <a:rPr lang="sk-SK" sz="2000">
                <a:latin typeface="Arial" charset="0"/>
              </a:rPr>
              <a:t>málo používaný</a:t>
            </a:r>
            <a:endParaRPr lang="en-US" sz="2000">
              <a:latin typeface="Arial" charset="0"/>
            </a:endParaRPr>
          </a:p>
          <a:p>
            <a:pPr marL="265113" indent="-265113">
              <a:tabLst>
                <a:tab pos="457200" algn="l"/>
              </a:tabLst>
            </a:pPr>
            <a:endParaRPr lang="en-US" sz="20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42875"/>
            <a:ext cx="9144000" cy="1354138"/>
          </a:xfrm>
        </p:spPr>
        <p:txBody>
          <a:bodyPr/>
          <a:lstStyle/>
          <a:p>
            <a:r>
              <a:rPr lang="sk-SK"/>
              <a:t>CIE </a:t>
            </a:r>
            <a:r>
              <a:rPr lang="en-US"/>
              <a:t>1931 </a:t>
            </a:r>
            <a:r>
              <a:rPr lang="sk-SK"/>
              <a:t>-</a:t>
            </a:r>
            <a:r>
              <a:rPr lang="en-US"/>
              <a:t>Color matching functions</a:t>
            </a:r>
            <a:endParaRPr lang="sk-SK"/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193675" y="1533525"/>
            <a:ext cx="7081838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sk-SK" sz="2400">
                <a:latin typeface="Arial" charset="0"/>
              </a:rPr>
              <a:t>Opäť funkcie x(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), y(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), z(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 určujú intenzitu X, Y, Z</a:t>
            </a:r>
            <a:endParaRPr lang="en-US" sz="240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130000"/>
              </a:lnSpc>
            </a:pPr>
            <a:r>
              <a:rPr lang="sk-SK" sz="2400">
                <a:latin typeface="Arial" charset="0"/>
                <a:sym typeface="Symbol" pitchFamily="18" charset="2"/>
              </a:rPr>
              <a:t>mono(</a:t>
            </a:r>
            <a:r>
              <a:rPr lang="sk-SK" sz="2400">
                <a:latin typeface="Arial" charset="0"/>
              </a:rPr>
              <a:t>) = x(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)X + y(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)Y + z(</a:t>
            </a:r>
            <a:r>
              <a:rPr lang="sk-SK" sz="2400">
                <a:latin typeface="Arial" charset="0"/>
                <a:sym typeface="Symbol" pitchFamily="18" charset="2"/>
              </a:rPr>
              <a:t></a:t>
            </a:r>
            <a:r>
              <a:rPr lang="sk-SK" sz="2400">
                <a:latin typeface="Arial" charset="0"/>
              </a:rPr>
              <a:t>)Z</a:t>
            </a:r>
          </a:p>
        </p:txBody>
      </p:sp>
      <p:sp>
        <p:nvSpPr>
          <p:cNvPr id="141323" name="Text Box 11"/>
          <p:cNvSpPr txBox="1">
            <a:spLocks noChangeArrowheads="1"/>
          </p:cNvSpPr>
          <p:nvPr/>
        </p:nvSpPr>
        <p:spPr bwMode="auto">
          <a:xfrm>
            <a:off x="179388" y="2908300"/>
            <a:ext cx="3568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Farebný priestor XYZ</a:t>
            </a:r>
            <a:endParaRPr lang="en-US" sz="2800">
              <a:latin typeface="Arial" charset="0"/>
            </a:endParaRPr>
          </a:p>
        </p:txBody>
      </p:sp>
      <p:pic>
        <p:nvPicPr>
          <p:cNvPr id="141331" name="Picture 19" descr="CIE1931_XYZC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38" y="3187700"/>
            <a:ext cx="4221162" cy="31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34" name="Picture 22" descr="Y= \int_0^\infty I(\lambda)\,\overline{y}(\lambda)\,d\lamb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4554538"/>
            <a:ext cx="1762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35" name="Picture 23" descr="Z= \int_0^\infty I(\lambda)\,\overline{z}(\lambda)\,d\lamb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041900"/>
            <a:ext cx="174307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33" name="Picture 21" descr="X= \int_0^\infty I(\lambda)\,\overline{x}(\lambda)\,d\lamb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4060825"/>
            <a:ext cx="179070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336" name="Group 24"/>
          <p:cNvGrpSpPr>
            <a:grpSpLocks/>
          </p:cNvGrpSpPr>
          <p:nvPr/>
        </p:nvGrpSpPr>
        <p:grpSpPr bwMode="auto">
          <a:xfrm>
            <a:off x="7507288" y="1323975"/>
            <a:ext cx="1636712" cy="1724025"/>
            <a:chOff x="3880" y="2916"/>
            <a:chExt cx="1031" cy="1086"/>
          </a:xfrm>
        </p:grpSpPr>
        <p:grpSp>
          <p:nvGrpSpPr>
            <p:cNvPr id="141337" name="Group 25"/>
            <p:cNvGrpSpPr>
              <a:grpSpLocks/>
            </p:cNvGrpSpPr>
            <p:nvPr/>
          </p:nvGrpSpPr>
          <p:grpSpPr bwMode="auto">
            <a:xfrm>
              <a:off x="3880" y="3072"/>
              <a:ext cx="809" cy="930"/>
              <a:chOff x="3880" y="3072"/>
              <a:chExt cx="809" cy="930"/>
            </a:xfrm>
          </p:grpSpPr>
          <p:sp>
            <p:nvSpPr>
              <p:cNvPr id="141338" name="Line 26"/>
              <p:cNvSpPr>
                <a:spLocks noChangeShapeType="1"/>
              </p:cNvSpPr>
              <p:nvPr/>
            </p:nvSpPr>
            <p:spPr bwMode="auto">
              <a:xfrm>
                <a:off x="3880" y="4002"/>
                <a:ext cx="80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39" name="Line 27"/>
              <p:cNvSpPr>
                <a:spLocks noChangeShapeType="1"/>
              </p:cNvSpPr>
              <p:nvPr/>
            </p:nvSpPr>
            <p:spPr bwMode="auto">
              <a:xfrm flipV="1">
                <a:off x="3880" y="3072"/>
                <a:ext cx="0" cy="9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40" name="Line 28"/>
              <p:cNvSpPr>
                <a:spLocks noChangeShapeType="1"/>
              </p:cNvSpPr>
              <p:nvPr/>
            </p:nvSpPr>
            <p:spPr bwMode="auto">
              <a:xfrm flipV="1">
                <a:off x="3880" y="3547"/>
                <a:ext cx="546" cy="4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341" name="Group 29"/>
            <p:cNvGrpSpPr>
              <a:grpSpLocks/>
            </p:cNvGrpSpPr>
            <p:nvPr/>
          </p:nvGrpSpPr>
          <p:grpSpPr bwMode="auto">
            <a:xfrm>
              <a:off x="3880" y="2916"/>
              <a:ext cx="1031" cy="1086"/>
              <a:chOff x="3880" y="2916"/>
              <a:chExt cx="1031" cy="1086"/>
            </a:xfrm>
          </p:grpSpPr>
          <p:sp>
            <p:nvSpPr>
              <p:cNvPr id="141342" name="Line 30"/>
              <p:cNvSpPr>
                <a:spLocks noChangeShapeType="1"/>
              </p:cNvSpPr>
              <p:nvPr/>
            </p:nvSpPr>
            <p:spPr bwMode="auto">
              <a:xfrm flipV="1">
                <a:off x="3880" y="3597"/>
                <a:ext cx="1031" cy="4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43" name="Freeform 31"/>
              <p:cNvSpPr>
                <a:spLocks/>
              </p:cNvSpPr>
              <p:nvPr/>
            </p:nvSpPr>
            <p:spPr bwMode="auto">
              <a:xfrm>
                <a:off x="4265" y="2916"/>
                <a:ext cx="633" cy="685"/>
              </a:xfrm>
              <a:custGeom>
                <a:avLst/>
                <a:gdLst>
                  <a:gd name="T0" fmla="*/ 0 w 633"/>
                  <a:gd name="T1" fmla="*/ 236 h 685"/>
                  <a:gd name="T2" fmla="*/ 383 w 633"/>
                  <a:gd name="T3" fmla="*/ 75 h 685"/>
                  <a:gd name="T4" fmla="*/ 633 w 633"/>
                  <a:gd name="T5" fmla="*/ 685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3" h="685">
                    <a:moveTo>
                      <a:pt x="0" y="236"/>
                    </a:moveTo>
                    <a:cubicBezTo>
                      <a:pt x="64" y="209"/>
                      <a:pt x="278" y="0"/>
                      <a:pt x="383" y="75"/>
                    </a:cubicBezTo>
                    <a:cubicBezTo>
                      <a:pt x="488" y="150"/>
                      <a:pt x="581" y="558"/>
                      <a:pt x="633" y="68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44" name="Line 32"/>
              <p:cNvSpPr>
                <a:spLocks noChangeShapeType="1"/>
              </p:cNvSpPr>
              <p:nvPr/>
            </p:nvSpPr>
            <p:spPr bwMode="auto">
              <a:xfrm flipV="1">
                <a:off x="3891" y="3153"/>
                <a:ext cx="363" cy="8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45" name="Line 33"/>
              <p:cNvSpPr>
                <a:spLocks noChangeShapeType="1"/>
              </p:cNvSpPr>
              <p:nvPr/>
            </p:nvSpPr>
            <p:spPr bwMode="auto">
              <a:xfrm>
                <a:off x="4254" y="3173"/>
                <a:ext cx="647" cy="4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1346" name="Rectangle 34"/>
          <p:cNvSpPr>
            <a:spLocks noChangeArrowheads="1"/>
          </p:cNvSpPr>
          <p:nvPr/>
        </p:nvSpPr>
        <p:spPr bwMode="auto">
          <a:xfrm>
            <a:off x="265113" y="5603875"/>
            <a:ext cx="4384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>
                <a:latin typeface="Arial" charset="0"/>
                <a:sym typeface="Symbol" pitchFamily="18" charset="2"/>
              </a:rPr>
              <a:t> je vlnová dĺžka zodpovedajúceho monochromatického svetla</a:t>
            </a:r>
            <a:endParaRPr lang="en-US" sz="2000">
              <a:latin typeface="Arial" charset="0"/>
              <a:sym typeface="Symbol" pitchFamily="18" charset="2"/>
            </a:endParaRPr>
          </a:p>
        </p:txBody>
      </p:sp>
      <p:sp>
        <p:nvSpPr>
          <p:cNvPr id="141350" name="Rectangle 38"/>
          <p:cNvSpPr>
            <a:spLocks noChangeArrowheads="1"/>
          </p:cNvSpPr>
          <p:nvPr/>
        </p:nvSpPr>
        <p:spPr bwMode="auto">
          <a:xfrm>
            <a:off x="193675" y="3421063"/>
            <a:ext cx="4497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Pre farbu dan</a:t>
            </a:r>
            <a:r>
              <a:rPr lang="sk-SK" sz="2000">
                <a:latin typeface="Arial" charset="0"/>
              </a:rPr>
              <a:t>ú spekrálnou krivkou I(</a:t>
            </a:r>
            <a:r>
              <a:rPr lang="sk-SK" sz="2000">
                <a:latin typeface="Arial" charset="0"/>
                <a:sym typeface="Symbol" pitchFamily="18" charset="2"/>
              </a:rPr>
              <a:t>)</a:t>
            </a:r>
            <a:endParaRPr lang="en-US" sz="2000">
              <a:latin typeface="Arial" charset="0"/>
              <a:sym typeface="Symbol" pitchFamily="18" charset="2"/>
            </a:endParaRPr>
          </a:p>
        </p:txBody>
      </p:sp>
      <p:sp>
        <p:nvSpPr>
          <p:cNvPr id="141351" name="Rectangle 39"/>
          <p:cNvSpPr>
            <a:spLocks noChangeArrowheads="1"/>
          </p:cNvSpPr>
          <p:nvPr/>
        </p:nvSpPr>
        <p:spPr bwMode="auto">
          <a:xfrm>
            <a:off x="1163638" y="6461125"/>
            <a:ext cx="6764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/>
              <a:t>http://www.cs.brown.edu/exploratories/freeSoftware/home.html</a:t>
            </a: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CIE</a:t>
            </a:r>
            <a:r>
              <a:rPr lang="en-US"/>
              <a:t> 1931</a:t>
            </a:r>
            <a:endParaRPr lang="sk-SK"/>
          </a:p>
        </p:txBody>
      </p:sp>
      <p:pic>
        <p:nvPicPr>
          <p:cNvPr id="142339" name="Picture 3" descr="Color4_3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017838"/>
            <a:ext cx="4572000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2720975"/>
            <a:ext cx="3138487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51" name="Picture 15" descr="y = \frac{Y}{X+Y+Z}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855788"/>
            <a:ext cx="1606550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52" name="Picture 16" descr="z = \frac{Z}{X+Y+Z} = 1 - x - 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2413000"/>
            <a:ext cx="2503488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53" name="Picture 17" descr="x = \frac{X}{X+Y+Z}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316038"/>
            <a:ext cx="1606550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CIE xy chromacity diagram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136525" y="1998663"/>
            <a:ext cx="41211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Svetový štandard xyY </a:t>
            </a:r>
          </a:p>
          <a:p>
            <a:pPr eaLnBrk="1" hangingPunct="1"/>
            <a:r>
              <a:rPr lang="sk-SK" sz="2800">
                <a:latin typeface="Arial" charset="0"/>
              </a:rPr>
              <a:t>xy – určujú H a S</a:t>
            </a:r>
          </a:p>
          <a:p>
            <a:pPr eaLnBrk="1" hangingPunct="1"/>
            <a:r>
              <a:rPr lang="sk-SK" sz="2800">
                <a:latin typeface="Arial" charset="0"/>
              </a:rPr>
              <a:t>Y = L</a:t>
            </a:r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1652588"/>
            <a:ext cx="4510088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67" name="Group 7"/>
          <p:cNvGrpSpPr>
            <a:grpSpLocks/>
          </p:cNvGrpSpPr>
          <p:nvPr/>
        </p:nvGrpSpPr>
        <p:grpSpPr bwMode="auto">
          <a:xfrm>
            <a:off x="371475" y="4910138"/>
            <a:ext cx="5016501" cy="736600"/>
            <a:chOff x="234" y="3093"/>
            <a:chExt cx="3160" cy="464"/>
          </a:xfrm>
        </p:grpSpPr>
        <p:sp>
          <p:nvSpPr>
            <p:cNvPr id="143365" name="Line 5"/>
            <p:cNvSpPr>
              <a:spLocks noChangeShapeType="1"/>
            </p:cNvSpPr>
            <p:nvPr/>
          </p:nvSpPr>
          <p:spPr bwMode="auto">
            <a:xfrm flipV="1">
              <a:off x="2082" y="3093"/>
              <a:ext cx="1312" cy="27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66" name="Rectangle 6"/>
            <p:cNvSpPr>
              <a:spLocks noChangeArrowheads="1"/>
            </p:cNvSpPr>
            <p:nvPr/>
          </p:nvSpPr>
          <p:spPr bwMode="auto">
            <a:xfrm>
              <a:off x="234" y="3230"/>
              <a:ext cx="18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sk-SK" sz="2800">
                  <a:latin typeface="Arial" charset="0"/>
                </a:rPr>
                <a:t>Spektrálna krivka</a:t>
              </a:r>
              <a:endParaRPr lang="en-US" sz="2800">
                <a:latin typeface="Arial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CIE diagram</a:t>
            </a:r>
          </a:p>
        </p:txBody>
      </p:sp>
      <p:pic>
        <p:nvPicPr>
          <p:cNvPr id="144388" name="Picture 4" descr="lecture02_33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572" y="1647289"/>
            <a:ext cx="4266418" cy="471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1" b="8549"/>
          <a:stretch/>
        </p:blipFill>
        <p:spPr bwMode="auto">
          <a:xfrm>
            <a:off x="81987" y="1562846"/>
            <a:ext cx="4304276" cy="479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15888"/>
            <a:ext cx="4654550" cy="919162"/>
          </a:xfrm>
        </p:spPr>
        <p:txBody>
          <a:bodyPr/>
          <a:lstStyle/>
          <a:p>
            <a:r>
              <a:rPr lang="sk-SK"/>
              <a:t>CIE diagram</a:t>
            </a: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187325" y="1571625"/>
            <a:ext cx="4938713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228600" indent="-228600" eaLnBrk="1" hangingPunct="1"/>
            <a:r>
              <a:rPr lang="sk-SK" sz="2000">
                <a:latin typeface="Arial" charset="0"/>
              </a:rPr>
              <a:t>Významné body v CIE diagrame – definícia „bielej“</a:t>
            </a:r>
            <a:endParaRPr lang="en-US" sz="2000">
              <a:latin typeface="Arial" charset="0"/>
            </a:endParaRPr>
          </a:p>
          <a:p>
            <a:pPr marL="228600" indent="-228600" eaLnBrk="1" hangingPunct="1"/>
            <a:endParaRPr lang="en-US" sz="2000">
              <a:latin typeface="Arial" charset="0"/>
            </a:endParaRPr>
          </a:p>
          <a:p>
            <a:pPr marL="228600" indent="-228600" eaLnBrk="1" hangingPunct="1"/>
            <a:endParaRPr lang="en-US" sz="2000">
              <a:latin typeface="Arial" charset="0"/>
            </a:endParaRPr>
          </a:p>
          <a:p>
            <a:pPr marL="228600" indent="-228600" eaLnBrk="1" hangingPunct="1"/>
            <a:r>
              <a:rPr lang="sk-SK" sz="2000">
                <a:latin typeface="Arial" charset="0"/>
              </a:rPr>
              <a:t>CIE Standard Illuminants:</a:t>
            </a:r>
            <a:endParaRPr lang="en-US" sz="2000">
              <a:latin typeface="Arial" charset="0"/>
            </a:endParaRPr>
          </a:p>
          <a:p>
            <a:pPr marL="571500" lvl="1" eaLnBrk="1" hangingPunct="1"/>
            <a:r>
              <a:rPr lang="sk-SK" sz="2000">
                <a:latin typeface="Arial" charset="0"/>
              </a:rPr>
              <a:t>A - tungsten light (wolframové svetlo)</a:t>
            </a:r>
            <a:endParaRPr lang="en-US" sz="2000">
              <a:latin typeface="Arial" charset="0"/>
            </a:endParaRPr>
          </a:p>
          <a:p>
            <a:pPr marL="571500" lvl="1" eaLnBrk="1" hangingPunct="1"/>
            <a:r>
              <a:rPr lang="sk-SK" sz="2000">
                <a:latin typeface="Arial" charset="0"/>
              </a:rPr>
              <a:t>B - sunset</a:t>
            </a:r>
            <a:endParaRPr lang="en-US" sz="2000">
              <a:latin typeface="Arial" charset="0"/>
            </a:endParaRPr>
          </a:p>
          <a:p>
            <a:pPr marL="571500" lvl="1" eaLnBrk="1" hangingPunct="1"/>
            <a:r>
              <a:rPr lang="sk-SK" sz="2000">
                <a:latin typeface="Arial" charset="0"/>
              </a:rPr>
              <a:t>C - blue sky</a:t>
            </a:r>
            <a:endParaRPr lang="en-US" sz="2000">
              <a:latin typeface="Arial" charset="0"/>
            </a:endParaRPr>
          </a:p>
          <a:p>
            <a:pPr marL="571500" lvl="1" eaLnBrk="1" hangingPunct="1"/>
            <a:r>
              <a:rPr lang="sk-SK" sz="2000">
                <a:latin typeface="Arial" charset="0"/>
              </a:rPr>
              <a:t>D65 - average daylight</a:t>
            </a:r>
            <a:endParaRPr lang="en-US" sz="2000">
              <a:latin typeface="Arial" charset="0"/>
            </a:endParaRPr>
          </a:p>
          <a:p>
            <a:pPr marL="571500" lvl="1" eaLnBrk="1" hangingPunct="1"/>
            <a:r>
              <a:rPr lang="sk-SK" sz="2000">
                <a:latin typeface="Arial" charset="0"/>
              </a:rPr>
              <a:t>E - equal energy white (x=y=z=1/3)</a:t>
            </a:r>
            <a:endParaRPr lang="en-US" sz="2000">
              <a:latin typeface="Arial" charset="0"/>
            </a:endParaRPr>
          </a:p>
          <a:p>
            <a:pPr marL="228600" indent="-228600" eaLnBrk="1" hangingPunct="1"/>
            <a:r>
              <a:rPr lang="sk-SK" sz="2000">
                <a:latin typeface="Arial" charset="0"/>
              </a:rPr>
              <a:t>Farba vyžarovaná ideálnym čiernym telesom pri danej teplote (v stupňoch Kelvina)</a:t>
            </a:r>
          </a:p>
        </p:txBody>
      </p:sp>
      <p:pic>
        <p:nvPicPr>
          <p:cNvPr id="1454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122238"/>
            <a:ext cx="4465638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54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3482975"/>
            <a:ext cx="3522662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5170488" cy="1020763"/>
          </a:xfrm>
        </p:spPr>
        <p:txBody>
          <a:bodyPr/>
          <a:lstStyle/>
          <a:p>
            <a:r>
              <a:rPr lang="sk-SK"/>
              <a:t>CIE diagram</a:t>
            </a:r>
          </a:p>
        </p:txBody>
      </p:sp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506413"/>
            <a:ext cx="393382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5" descr="colorTemp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08250"/>
            <a:ext cx="5735638" cy="41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CIE diagram - </a:t>
            </a:r>
            <a:r>
              <a:rPr lang="en-US"/>
              <a:t>vlastnosti</a:t>
            </a:r>
            <a:endParaRPr lang="sk-SK"/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314325" y="1622425"/>
            <a:ext cx="8001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r>
              <a:rPr lang="sk-SK" sz="2400">
                <a:latin typeface="Arial" charset="0"/>
              </a:rPr>
              <a:t>Referenčný biely bod </a:t>
            </a:r>
            <a:r>
              <a:rPr lang="en-US" sz="2400">
                <a:latin typeface="Arial" charset="0"/>
              </a:rPr>
              <a:t>- </a:t>
            </a:r>
            <a:r>
              <a:rPr lang="sk-SK" sz="2400">
                <a:latin typeface="Arial" charset="0"/>
              </a:rPr>
              <a:t>CIE standard illuminant C.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r>
              <a:rPr lang="sk-SK" sz="2400">
                <a:latin typeface="Arial" charset="0"/>
              </a:rPr>
              <a:t>Ak zložíme 2 farby (K, L), výsledná farba leží na úsečke =&gt; M = tK + (1– t)L 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r>
              <a:rPr lang="en-US" sz="2400">
                <a:latin typeface="Arial" charset="0"/>
              </a:rPr>
              <a:t> </a:t>
            </a:r>
            <a:r>
              <a:rPr lang="sk-SK" sz="2400">
                <a:latin typeface="Arial" charset="0"/>
              </a:rPr>
              <a:t>Dominantná vlnová dĺžka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tabLst>
                <a:tab pos="177800" algn="l"/>
              </a:tabLst>
            </a:pPr>
            <a:r>
              <a:rPr lang="en-US" sz="2400">
                <a:latin typeface="Arial" charset="0"/>
              </a:rPr>
              <a:t>   </a:t>
            </a:r>
            <a:r>
              <a:rPr lang="sk-SK" sz="2400">
                <a:latin typeface="Arial" charset="0"/>
              </a:rPr>
              <a:t>farby A je zhodná s farbou B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r>
              <a:rPr lang="sk-SK" sz="2400">
                <a:latin typeface="Arial" charset="0"/>
              </a:rPr>
              <a:t>B je spektrálna farba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  <a:tabLst>
                <a:tab pos="177800" algn="l"/>
              </a:tabLst>
            </a:pPr>
            <a:r>
              <a:rPr lang="sk-SK" sz="2400">
                <a:latin typeface="Arial" charset="0"/>
              </a:rPr>
              <a:t>podiel AC/BC je</a:t>
            </a:r>
            <a:r>
              <a:rPr lang="en-US" sz="2400">
                <a:latin typeface="Arial" charset="0"/>
              </a:rPr>
              <a:t> </a:t>
            </a:r>
            <a:r>
              <a:rPr lang="sk-SK" sz="2400">
                <a:latin typeface="Arial" charset="0"/>
              </a:rPr>
              <a:t>sýtosť farby A</a:t>
            </a:r>
            <a:endParaRPr lang="en-US" sz="2400">
              <a:latin typeface="Arial" charset="0"/>
            </a:endParaRPr>
          </a:p>
        </p:txBody>
      </p:sp>
      <p:pic>
        <p:nvPicPr>
          <p:cNvPr id="147460" name="Picture 4" descr="Pages from Color_0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19400"/>
            <a:ext cx="3657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CIE diagram</a:t>
            </a:r>
            <a:r>
              <a:rPr lang="en-US"/>
              <a:t> - vlastnosti</a:t>
            </a:r>
            <a:endParaRPr lang="sk-SK"/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276225" y="1600200"/>
            <a:ext cx="82296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77800" indent="-177800" eaLnBrk="1" hangingPunct="1">
              <a:buFontTx/>
              <a:buChar char="•"/>
            </a:pPr>
            <a:r>
              <a:rPr lang="sk-SK" sz="2400">
                <a:latin typeface="Arial" charset="0"/>
              </a:rPr>
              <a:t>Niektoré nespektrálne farby (ružové, fialové odtiene) nemajú dominantnú vlnovú dĺžku, sú definované komplementárnou </a:t>
            </a:r>
            <a:endParaRPr lang="en-US" sz="2400">
              <a:latin typeface="Arial" charset="0"/>
            </a:endParaRPr>
          </a:p>
          <a:p>
            <a:pPr marL="177800" indent="-177800" eaLnBrk="1" hangingPunct="1"/>
            <a:r>
              <a:rPr lang="en-US" sz="2400">
                <a:latin typeface="Arial" charset="0"/>
              </a:rPr>
              <a:t>	</a:t>
            </a:r>
            <a:r>
              <a:rPr lang="sk-SK" sz="2400">
                <a:latin typeface="Arial" charset="0"/>
              </a:rPr>
              <a:t>dominantnou vlnovou dĺžkou </a:t>
            </a:r>
            <a:endParaRPr lang="en-US" sz="2400">
              <a:latin typeface="Arial" charset="0"/>
            </a:endParaRPr>
          </a:p>
          <a:p>
            <a:pPr marL="177800" indent="-177800" eaLnBrk="1" hangingPunct="1"/>
            <a:r>
              <a:rPr lang="en-US" sz="2400">
                <a:latin typeface="Arial" charset="0"/>
              </a:rPr>
              <a:t>	</a:t>
            </a:r>
            <a:r>
              <a:rPr lang="sk-SK" sz="2400">
                <a:latin typeface="Arial" charset="0"/>
              </a:rPr>
              <a:t>F</a:t>
            </a:r>
            <a:r>
              <a:rPr lang="en-US" sz="2400">
                <a:latin typeface="Arial" charset="0"/>
              </a:rPr>
              <a:t> =&gt; </a:t>
            </a:r>
            <a:r>
              <a:rPr lang="sk-SK" sz="2400">
                <a:latin typeface="Arial" charset="0"/>
              </a:rPr>
              <a:t>B</a:t>
            </a: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</a:pPr>
            <a:endParaRPr lang="en-US" sz="2400">
              <a:latin typeface="Arial" charset="0"/>
            </a:endParaRPr>
          </a:p>
          <a:p>
            <a:pPr marL="177800" indent="-177800" eaLnBrk="1" hangingPunct="1">
              <a:buFontTx/>
              <a:buChar char="•"/>
            </a:pPr>
            <a:r>
              <a:rPr lang="sk-SK" sz="2400">
                <a:latin typeface="Arial" charset="0"/>
              </a:rPr>
              <a:t>podiel CF/CG je</a:t>
            </a:r>
            <a:r>
              <a:rPr lang="en-US" sz="2400">
                <a:latin typeface="Arial" charset="0"/>
              </a:rPr>
              <a:t> </a:t>
            </a:r>
            <a:r>
              <a:rPr lang="sk-SK" sz="2400">
                <a:latin typeface="Arial" charset="0"/>
              </a:rPr>
              <a:t>sýtosť farby F</a:t>
            </a:r>
            <a:endParaRPr lang="en-US" sz="2400">
              <a:latin typeface="Arial" charset="0"/>
            </a:endParaRPr>
          </a:p>
          <a:p>
            <a:pPr marL="177800" indent="-177800">
              <a:spcBef>
                <a:spcPct val="50000"/>
              </a:spcBef>
              <a:buFontTx/>
              <a:buChar char="•"/>
            </a:pPr>
            <a:endParaRPr lang="sk-SK" sz="2400">
              <a:latin typeface="Arial" charset="0"/>
            </a:endParaRPr>
          </a:p>
          <a:p>
            <a:pPr marL="177800" indent="-177800">
              <a:spcBef>
                <a:spcPct val="50000"/>
              </a:spcBef>
              <a:buFontTx/>
              <a:buChar char="•"/>
            </a:pPr>
            <a:r>
              <a:rPr lang="sk-SK" sz="2400">
                <a:latin typeface="Arial" charset="0"/>
              </a:rPr>
              <a:t>D, E sú komplementárne farby</a:t>
            </a:r>
            <a:endParaRPr lang="en-US" sz="2400">
              <a:latin typeface="Arial" charset="0"/>
            </a:endParaRPr>
          </a:p>
        </p:txBody>
      </p:sp>
      <p:grpSp>
        <p:nvGrpSpPr>
          <p:cNvPr id="148490" name="Group 10"/>
          <p:cNvGrpSpPr>
            <a:grpSpLocks/>
          </p:cNvGrpSpPr>
          <p:nvPr/>
        </p:nvGrpSpPr>
        <p:grpSpPr bwMode="auto">
          <a:xfrm>
            <a:off x="5037138" y="2538413"/>
            <a:ext cx="3798887" cy="4114800"/>
            <a:chOff x="3330" y="1680"/>
            <a:chExt cx="2393" cy="2592"/>
          </a:xfrm>
        </p:grpSpPr>
        <p:pic>
          <p:nvPicPr>
            <p:cNvPr id="148484" name="Picture 4" descr="Pages from Color_000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" y="1680"/>
              <a:ext cx="2393" cy="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85" name="Line 5"/>
            <p:cNvSpPr>
              <a:spLocks noChangeShapeType="1"/>
            </p:cNvSpPr>
            <p:nvPr/>
          </p:nvSpPr>
          <p:spPr bwMode="auto">
            <a:xfrm flipV="1">
              <a:off x="3921" y="3486"/>
              <a:ext cx="1485" cy="637"/>
            </a:xfrm>
            <a:prstGeom prst="line">
              <a:avLst/>
            </a:prstGeom>
            <a:noFill/>
            <a:ln w="25400">
              <a:solidFill>
                <a:srgbClr val="FF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486" name="Rectangle 6"/>
            <p:cNvSpPr>
              <a:spLocks noChangeArrowheads="1"/>
            </p:cNvSpPr>
            <p:nvPr/>
          </p:nvSpPr>
          <p:spPr bwMode="auto">
            <a:xfrm>
              <a:off x="4704" y="1789"/>
              <a:ext cx="7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i="1">
                  <a:solidFill>
                    <a:schemeClr val="bg2"/>
                  </a:solidFill>
                </a:rPr>
                <a:t>spectral locus</a:t>
              </a:r>
              <a:r>
                <a:rPr lang="en-US">
                  <a:solidFill>
                    <a:schemeClr val="bg2"/>
                  </a:solidFill>
                </a:rPr>
                <a:t> </a:t>
              </a:r>
            </a:p>
          </p:txBody>
        </p:sp>
        <p:sp>
          <p:nvSpPr>
            <p:cNvPr id="148487" name="Line 7"/>
            <p:cNvSpPr>
              <a:spLocks noChangeShapeType="1"/>
            </p:cNvSpPr>
            <p:nvPr/>
          </p:nvSpPr>
          <p:spPr bwMode="auto">
            <a:xfrm flipH="1">
              <a:off x="4226" y="1992"/>
              <a:ext cx="743" cy="36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488" name="Rectangle 8"/>
            <p:cNvSpPr>
              <a:spLocks noChangeArrowheads="1"/>
            </p:cNvSpPr>
            <p:nvPr/>
          </p:nvSpPr>
          <p:spPr bwMode="auto">
            <a:xfrm>
              <a:off x="4822" y="3792"/>
              <a:ext cx="8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1" hangingPunct="1"/>
              <a:r>
                <a:rPr lang="en-US" i="1">
                  <a:solidFill>
                    <a:schemeClr val="bg2"/>
                  </a:solidFill>
                </a:rPr>
                <a:t>line of purples</a:t>
              </a:r>
              <a:r>
                <a:rPr lang="en-US" sz="2000">
                  <a:solidFill>
                    <a:schemeClr val="bg2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148489" name="Line 9"/>
            <p:cNvSpPr>
              <a:spLocks noChangeShapeType="1"/>
            </p:cNvSpPr>
            <p:nvPr/>
          </p:nvSpPr>
          <p:spPr bwMode="auto">
            <a:xfrm flipH="1" flipV="1">
              <a:off x="4928" y="3692"/>
              <a:ext cx="173" cy="1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Gamut (rozsah)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458788" y="1857375"/>
            <a:ext cx="8197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Priestor farieb dosiahnuteľných (zobraziteľných) daným zariadením</a:t>
            </a:r>
          </a:p>
        </p:txBody>
      </p:sp>
      <p:pic>
        <p:nvPicPr>
          <p:cNvPr id="149508" name="Picture 4" descr="lecture02_36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3295650"/>
            <a:ext cx="3868737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8" y="2486025"/>
            <a:ext cx="4065587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8" y="0"/>
            <a:ext cx="218281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717" y="68238"/>
            <a:ext cx="6701050" cy="366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029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81391" y="3125332"/>
            <a:ext cx="6164715" cy="330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1570" y="6440901"/>
            <a:ext cx="6812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http://graphics.stanford.edu/courses/cs178/applets/gamutmapping.html</a:t>
            </a:r>
          </a:p>
        </p:txBody>
      </p:sp>
    </p:spTree>
    <p:extLst>
      <p:ext uri="{BB962C8B-B14F-4D97-AF65-F5344CB8AC3E}">
        <p14:creationId xmlns:p14="http://schemas.microsoft.com/office/powerpoint/2010/main" val="640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Televízne normy a gamut</a:t>
            </a: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476250" y="1570038"/>
            <a:ext cx="8162925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R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G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B</a:t>
            </a:r>
            <a:r>
              <a:rPr lang="sk-SK">
                <a:latin typeface="Arial" charset="0"/>
              </a:rPr>
              <a:t>1</a:t>
            </a:r>
            <a:r>
              <a:rPr lang="sk-SK" sz="2800">
                <a:latin typeface="Arial" charset="0"/>
              </a:rPr>
              <a:t> – primárne farby v norme PAL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D65 – referenčná biela</a:t>
            </a:r>
          </a:p>
          <a:p>
            <a:pPr eaLnBrk="1" hangingPunct="1"/>
            <a:endParaRPr lang="sk-SK" sz="2800">
              <a:latin typeface="Arial" charset="0"/>
            </a:endParaRPr>
          </a:p>
          <a:p>
            <a:pPr eaLnBrk="1" hangingPunct="1"/>
            <a:endParaRPr lang="sk-SK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Norma NTSC</a:t>
            </a:r>
          </a:p>
          <a:p>
            <a:pPr eaLnBrk="1" hangingPunct="1"/>
            <a:r>
              <a:rPr lang="sk-SK" sz="2800">
                <a:latin typeface="Arial" charset="0"/>
              </a:rPr>
              <a:t>R</a:t>
            </a:r>
            <a:r>
              <a:rPr lang="sk-SK">
                <a:latin typeface="Arial" charset="0"/>
              </a:rPr>
              <a:t>2</a:t>
            </a:r>
            <a:r>
              <a:rPr lang="sk-SK" sz="2800">
                <a:latin typeface="Arial" charset="0"/>
              </a:rPr>
              <a:t> G</a:t>
            </a:r>
            <a:r>
              <a:rPr lang="sk-SK">
                <a:latin typeface="Arial" charset="0"/>
              </a:rPr>
              <a:t>2</a:t>
            </a:r>
            <a:r>
              <a:rPr lang="sk-SK" sz="2800">
                <a:latin typeface="Arial" charset="0"/>
              </a:rPr>
              <a:t> B</a:t>
            </a:r>
            <a:r>
              <a:rPr lang="sk-SK">
                <a:latin typeface="Arial" charset="0"/>
              </a:rPr>
              <a:t>2</a:t>
            </a:r>
            <a:endParaRPr lang="en-US" sz="2800">
              <a:latin typeface="Arial" charset="0"/>
            </a:endParaRPr>
          </a:p>
          <a:p>
            <a:pPr eaLnBrk="1" hangingPunct="1"/>
            <a:r>
              <a:rPr lang="sk-SK" sz="2800">
                <a:latin typeface="Arial" charset="0"/>
              </a:rPr>
              <a:t>CIE C</a:t>
            </a:r>
          </a:p>
        </p:txBody>
      </p:sp>
      <p:pic>
        <p:nvPicPr>
          <p:cNvPr id="150533" name="Picture 5" descr="palNT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643188"/>
            <a:ext cx="4970463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8"/>
          <a:stretch/>
        </p:blipFill>
        <p:spPr bwMode="auto">
          <a:xfrm>
            <a:off x="4940489" y="2058836"/>
            <a:ext cx="3892413" cy="409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81" y="2860199"/>
            <a:ext cx="4076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51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Adobe Photoshop Gamut</a:t>
            </a:r>
            <a:endParaRPr lang="en-US"/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419100" y="1825625"/>
            <a:ext cx="4914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sk-SK" sz="2800">
                <a:latin typeface="Arial" charset="0"/>
              </a:rPr>
              <a:t>Indikácia „out-of-gamut“ farby</a:t>
            </a:r>
          </a:p>
        </p:txBody>
      </p:sp>
      <p:pic>
        <p:nvPicPr>
          <p:cNvPr id="155653" name="Picture 5" descr="PSgam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1595438"/>
            <a:ext cx="28956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4" name="Picture 6" descr="flowers"/>
          <p:cNvPicPr>
            <a:picLocks noChangeAspect="1" noChangeArrowheads="1"/>
          </p:cNvPicPr>
          <p:nvPr/>
        </p:nvPicPr>
        <p:blipFill>
          <a:blip r:embed="rId3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3632200"/>
            <a:ext cx="3903663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5" name="Picture 7" descr="PSgamutFlow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644900"/>
            <a:ext cx="3889375" cy="28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Zobrazovanie </a:t>
            </a:r>
            <a:r>
              <a:rPr lang="en-US" dirty="0" smtClean="0"/>
              <a:t>Pseudo</a:t>
            </a:r>
            <a:r>
              <a:rPr lang="sk-SK" dirty="0" smtClean="0"/>
              <a:t>-farby</a:t>
            </a:r>
            <a:endParaRPr lang="en-US" dirty="0"/>
          </a:p>
        </p:txBody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513" y="1631168"/>
            <a:ext cx="8421688" cy="464680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rgbClr val="FFC000"/>
                </a:solidFill>
              </a:rPr>
              <a:t>Intensity slicing: </a:t>
            </a:r>
            <a:r>
              <a:rPr lang="sk-SK" sz="2800" dirty="0" smtClean="0"/>
              <a:t>Zobrazí rôzne odtiene šedej ako rôzne farby </a:t>
            </a:r>
          </a:p>
          <a:p>
            <a:pPr>
              <a:spcBef>
                <a:spcPts val="1200"/>
              </a:spcBef>
            </a:pPr>
            <a:r>
              <a:rPr lang="sk-SK" sz="2800" dirty="0" smtClean="0"/>
              <a:t>Užitočné vo vizualizácii medicínskych, vedeckých, vegetačných obrazov </a:t>
            </a:r>
          </a:p>
          <a:p>
            <a:pPr>
              <a:spcBef>
                <a:spcPts val="1200"/>
              </a:spcBef>
            </a:pPr>
            <a:r>
              <a:rPr lang="sk-SK" sz="2800" dirty="0" smtClean="0"/>
              <a:t>Ak nás zaujímajú príznaky v určitom rozsahu intenzít alebo niekoľkých intervaloch intenzít </a:t>
            </a:r>
          </a:p>
          <a:p>
            <a:pPr>
              <a:spcBef>
                <a:spcPts val="1200"/>
              </a:spcBef>
            </a:pPr>
            <a:r>
              <a:rPr lang="en-US" sz="2800" b="1" dirty="0" smtClean="0">
                <a:solidFill>
                  <a:srgbClr val="FFC000"/>
                </a:solidFill>
              </a:rPr>
              <a:t>Frequency </a:t>
            </a:r>
            <a:r>
              <a:rPr lang="en-US" sz="2800" b="1" dirty="0">
                <a:solidFill>
                  <a:srgbClr val="FFC000"/>
                </a:solidFill>
              </a:rPr>
              <a:t>slicing: </a:t>
            </a:r>
            <a:r>
              <a:rPr lang="en-US" sz="2800" dirty="0" smtClean="0"/>
              <a:t>D</a:t>
            </a:r>
            <a:r>
              <a:rPr lang="sk-SK" sz="2800" dirty="0" smtClean="0"/>
              <a:t>ekompozícia obrazu do rôznych frekvenčných komponentov a ich reprezentovanie rôznymi farbami.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56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03535"/>
          </a:xfrm>
        </p:spPr>
        <p:txBody>
          <a:bodyPr/>
          <a:lstStyle/>
          <a:p>
            <a:r>
              <a:rPr lang="en-US" dirty="0"/>
              <a:t>Intensity Slicing</a:t>
            </a:r>
          </a:p>
        </p:txBody>
      </p:sp>
      <p:sp>
        <p:nvSpPr>
          <p:cNvPr id="133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718" y="5294857"/>
            <a:ext cx="8637588" cy="657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k-SK" sz="2400" dirty="0" smtClean="0"/>
              <a:t>Pixely s hodnotou intenzity šedej v rozsahu </a:t>
            </a:r>
            <a:r>
              <a:rPr lang="en-US" sz="2400" dirty="0" smtClean="0"/>
              <a:t>(</a:t>
            </a:r>
            <a:r>
              <a:rPr lang="en-US" sz="2400" i="1" dirty="0"/>
              <a:t>f </a:t>
            </a:r>
            <a:r>
              <a:rPr lang="en-US" sz="2400" i="1" baseline="-25000" dirty="0"/>
              <a:t>i-1</a:t>
            </a:r>
            <a:r>
              <a:rPr lang="en-US" sz="2400" i="1" dirty="0"/>
              <a:t> , f</a:t>
            </a:r>
            <a:r>
              <a:rPr lang="en-US" sz="2400" i="1" baseline="-25000" dirty="0"/>
              <a:t>i</a:t>
            </a:r>
            <a:r>
              <a:rPr lang="en-US" sz="2400" dirty="0"/>
              <a:t>) </a:t>
            </a:r>
            <a:r>
              <a:rPr lang="sk-SK" sz="2400" dirty="0" smtClean="0"/>
              <a:t>sa zobrazia farbou </a:t>
            </a:r>
            <a:r>
              <a:rPr lang="en-US" sz="2400" i="1" dirty="0" err="1" smtClean="0"/>
              <a:t>Ci</a:t>
            </a:r>
            <a:endParaRPr lang="en-US" sz="2400" dirty="0"/>
          </a:p>
        </p:txBody>
      </p:sp>
      <p:pic>
        <p:nvPicPr>
          <p:cNvPr id="13353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12470"/>
            <a:ext cx="5978525" cy="386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39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 1</a:t>
            </a:r>
            <a:endParaRPr lang="en-US" dirty="0"/>
          </a:p>
        </p:txBody>
      </p:sp>
      <p:sp>
        <p:nvSpPr>
          <p:cNvPr id="133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63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r="1666" b="5000"/>
          <a:stretch>
            <a:fillRect/>
          </a:stretch>
        </p:blipFill>
        <p:spPr bwMode="auto">
          <a:xfrm>
            <a:off x="827088" y="1414321"/>
            <a:ext cx="7408862" cy="493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3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97142" y="147453"/>
            <a:ext cx="7794625" cy="836613"/>
          </a:xfrm>
        </p:spPr>
        <p:txBody>
          <a:bodyPr/>
          <a:lstStyle/>
          <a:p>
            <a:r>
              <a:rPr lang="sk-SK" dirty="0" smtClean="0"/>
              <a:t>Príklad 2</a:t>
            </a:r>
            <a:endParaRPr lang="en-US" dirty="0"/>
          </a:p>
        </p:txBody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83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55" y="984066"/>
            <a:ext cx="6869800" cy="575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53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Pseudo-farba viacerých obrazov</a:t>
            </a:r>
            <a:endParaRPr lang="en-US" sz="4000" dirty="0"/>
          </a:p>
        </p:txBody>
      </p:sp>
      <p:sp>
        <p:nvSpPr>
          <p:cNvPr id="133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2872"/>
            <a:ext cx="8421688" cy="13396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sz="2800" dirty="0" smtClean="0"/>
              <a:t>Zobraziť obrazy z </a:t>
            </a:r>
            <a:r>
              <a:rPr lang="en-US" sz="2800" dirty="0" smtClean="0"/>
              <a:t>multi-sensor</a:t>
            </a:r>
            <a:r>
              <a:rPr lang="sk-SK" sz="2800" dirty="0" smtClean="0"/>
              <a:t>a ako jeden farebný obraz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multi-</a:t>
            </a:r>
            <a:r>
              <a:rPr lang="en-US" sz="2400" dirty="0" err="1" smtClean="0"/>
              <a:t>spe</a:t>
            </a:r>
            <a:r>
              <a:rPr lang="sk-SK" sz="2400" dirty="0" smtClean="0"/>
              <a:t>ktrálny obraz zo satelitu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13393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00212"/>
            <a:ext cx="7478712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42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590953"/>
            <a:ext cx="3654425" cy="836612"/>
          </a:xfrm>
        </p:spPr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pic>
        <p:nvPicPr>
          <p:cNvPr id="13404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3338"/>
            <a:ext cx="3917950" cy="58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792788"/>
            <a:ext cx="8893175" cy="106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4240"/>
            <a:ext cx="514826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042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787615"/>
            <a:ext cx="1158875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20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910084" cy="1143000"/>
          </a:xfrm>
        </p:spPr>
        <p:txBody>
          <a:bodyPr/>
          <a:lstStyle/>
          <a:p>
            <a:r>
              <a:rPr lang="sk-SK" dirty="0" smtClean="0"/>
              <a:t>Príklad</a:t>
            </a:r>
            <a:endParaRPr lang="en-US" dirty="0"/>
          </a:p>
        </p:txBody>
      </p:sp>
      <p:sp>
        <p:nvSpPr>
          <p:cNvPr id="134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49500"/>
            <a:ext cx="3822700" cy="37830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(a) </a:t>
            </a:r>
            <a:r>
              <a:rPr lang="sk-SK" dirty="0" smtClean="0"/>
              <a:t>Pseudo-farebné zobrazenie mesiaca </a:t>
            </a:r>
            <a:r>
              <a:rPr lang="en-US" dirty="0" smtClean="0"/>
              <a:t>Jupiter</a:t>
            </a:r>
            <a:r>
              <a:rPr lang="sk-SK" dirty="0" smtClean="0"/>
              <a:t>a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(b) </a:t>
            </a:r>
            <a:r>
              <a:rPr lang="sk-SK" dirty="0" smtClean="0"/>
              <a:t>Priblíženie</a:t>
            </a:r>
            <a:r>
              <a:rPr lang="en-US" dirty="0" smtClean="0"/>
              <a:t>.</a:t>
            </a:r>
            <a:endParaRPr lang="sk-SK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(</a:t>
            </a:r>
            <a:r>
              <a:rPr lang="en-US" dirty="0"/>
              <a:t>Courtesy of NASA.)</a:t>
            </a:r>
          </a:p>
        </p:txBody>
      </p:sp>
      <p:pic>
        <p:nvPicPr>
          <p:cNvPr id="13414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" b="4445"/>
          <a:stretch>
            <a:fillRect/>
          </a:stretch>
        </p:blipFill>
        <p:spPr bwMode="auto">
          <a:xfrm>
            <a:off x="4500563" y="-26988"/>
            <a:ext cx="462438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0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4496</TotalTime>
  <Words>1170</Words>
  <Application>Microsoft Office PowerPoint</Application>
  <PresentationFormat>On-screen Show (4:3)</PresentationFormat>
  <Paragraphs>247</Paragraphs>
  <Slides>45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Stream</vt:lpstr>
      <vt:lpstr>Image</vt:lpstr>
      <vt:lpstr>Rovnica</vt:lpstr>
      <vt:lpstr>Spracovanie farebného obrazu</vt:lpstr>
      <vt:lpstr>Sylabus</vt:lpstr>
      <vt:lpstr>Požiadavky na hodnotenie</vt:lpstr>
      <vt:lpstr>Užitočné linky</vt:lpstr>
      <vt:lpstr>Literatúra:</vt:lpstr>
      <vt:lpstr>PowerPoint Presentation</vt:lpstr>
      <vt:lpstr>Svetlo a farba</vt:lpstr>
      <vt:lpstr>Zrak a videnie</vt:lpstr>
      <vt:lpstr>Cones distribution</vt:lpstr>
      <vt:lpstr>Intenzita svetla</vt:lpstr>
      <vt:lpstr>Popis farby </vt:lpstr>
      <vt:lpstr>Spectral density functions</vt:lpstr>
      <vt:lpstr>Prečo sú rastliny zelené?</vt:lpstr>
      <vt:lpstr>Metamer</vt:lpstr>
      <vt:lpstr>Color matching</vt:lpstr>
      <vt:lpstr>Munsellov atlas</vt:lpstr>
      <vt:lpstr>Munsellov atlas</vt:lpstr>
      <vt:lpstr>Macbeth ColorChecker</vt:lpstr>
      <vt:lpstr>Iné množiny farieb – výrobcovia foto potrieb</vt:lpstr>
      <vt:lpstr>Pantone Matching System </vt:lpstr>
      <vt:lpstr>Aditívne skladanie farieb</vt:lpstr>
      <vt:lpstr>Aditívne skladanie farieb</vt:lpstr>
      <vt:lpstr>Aditívne skladanie farieb</vt:lpstr>
      <vt:lpstr>Aditívne skladanie farieb</vt:lpstr>
      <vt:lpstr>CIE - Commission internationale de l'éclairage </vt:lpstr>
      <vt:lpstr>CIE 1931 -Color matching functions</vt:lpstr>
      <vt:lpstr>CIE 1931</vt:lpstr>
      <vt:lpstr>CIE xy chromacity diagram</vt:lpstr>
      <vt:lpstr>CIE diagram</vt:lpstr>
      <vt:lpstr>CIE diagram</vt:lpstr>
      <vt:lpstr>CIE diagram</vt:lpstr>
      <vt:lpstr>CIE diagram - vlastnosti</vt:lpstr>
      <vt:lpstr>CIE diagram - vlastnosti</vt:lpstr>
      <vt:lpstr>Gamut (rozsah)</vt:lpstr>
      <vt:lpstr>PowerPoint Presentation</vt:lpstr>
      <vt:lpstr>Televízne normy a gamut</vt:lpstr>
      <vt:lpstr>PowerPoint Presentation</vt:lpstr>
      <vt:lpstr>Adobe Photoshop Gamut</vt:lpstr>
      <vt:lpstr>Zobrazovanie Pseudo-farby</vt:lpstr>
      <vt:lpstr>Intensity Slicing</vt:lpstr>
      <vt:lpstr>Príklad 1</vt:lpstr>
      <vt:lpstr>Príklad 2</vt:lpstr>
      <vt:lpstr>Pseudo-farba viacerých obrazov</vt:lpstr>
      <vt:lpstr>Príklad</vt:lpstr>
      <vt:lpstr>Príklad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130</cp:revision>
  <dcterms:created xsi:type="dcterms:W3CDTF">2005-02-06T16:59:11Z</dcterms:created>
  <dcterms:modified xsi:type="dcterms:W3CDTF">2012-04-27T08:39:17Z</dcterms:modified>
</cp:coreProperties>
</file>